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Inter" panose="02000503000000020004" pitchFamily="2" charset="0"/>
      <p:regular r:id="rId37"/>
      <p:bold r:id="rId38"/>
      <p:italic r:id="rId39"/>
      <p:boldItalic r:id="rId40"/>
    </p:embeddedFont>
    <p:embeddedFont>
      <p:font typeface="Inter Medium" panose="02000503000000020004" pitchFamily="2" charset="0"/>
      <p:regular r:id="rId41"/>
      <p:italic r:id="rId42"/>
    </p:embeddedFont>
    <p:embeddedFont>
      <p:font typeface="Suisse Int'l" panose="020B0504000000000000" pitchFamily="34" charset="-78"/>
      <p:regular r:id="rId43"/>
      <p:bold r:id="rId44"/>
    </p:embeddedFont>
    <p:embeddedFont>
      <p:font typeface="Suisse Int'l Light" panose="020B0304000000000000" pitchFamily="34" charset="-78"/>
      <p:regular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4"/>
  </p:normalViewPr>
  <p:slideViewPr>
    <p:cSldViewPr snapToGrid="0">
      <p:cViewPr varScale="1">
        <p:scale>
          <a:sx n="156" d="100"/>
          <a:sy n="156" d="100"/>
        </p:scale>
        <p:origin x="5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&lt;верхний колонтитул&gt;</a:t>
            </a:r>
          </a:p>
        </p:txBody>
      </p:sp>
      <p:sp>
        <p:nvSpPr>
          <p:cNvPr id="10" name="PlaceHolder 4"/>
          <p:cNvSpPr>
            <a:spLocks noGrp="1"/>
          </p:cNvSpPr>
          <p:nvPr>
            <p:ph type="dt" idx="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ftr" idx="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</a:p>
        </p:txBody>
      </p:sp>
      <p:sp>
        <p:nvSpPr>
          <p:cNvPr id="12" name="PlaceHolder 6"/>
          <p:cNvSpPr>
            <a:spLocks noGrp="1"/>
          </p:cNvSpPr>
          <p:nvPr>
            <p:ph type="sldNum" idx="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04D4DCB4-E4AB-4565-BE7C-0084487448E1}" type="slidenum"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‹#›</a:t>
            </a:fld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450" b="0" u="none" strike="noStrike" dirty="0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L'acqua è la base della vita</a:t>
            </a:r>
            <a:r>
              <a:rPr lang="ru-RU" sz="450" b="0" u="none" strike="noStrike" dirty="0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.</a:t>
            </a:r>
            <a:endParaRPr lang="ru-RU" sz="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450" b="0" u="none" strike="noStrike" dirty="0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 L'equilibrio idrico non significa semplicemente quanta acqua bevi</a:t>
            </a:r>
            <a:r>
              <a:rPr lang="ru-RU" sz="450" b="0" u="none" strike="noStrike" dirty="0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.</a:t>
            </a:r>
            <a:endParaRPr lang="ru-RU" sz="45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0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ln w="0"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lstStyle/>
          <a:p>
            <a:pPr indent="0">
              <a:buNone/>
            </a:pP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3C489F9-7E04-41A8-AA0E-9ADC17FB1640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>
          <a:xfrm>
            <a:off x="6393600" y="4686840"/>
            <a:ext cx="159120" cy="160560"/>
          </a:xfrm>
          <a:prstGeom prst="rect">
            <a:avLst/>
          </a:prstGeom>
          <a:noFill/>
          <a:ln w="0">
            <a:noFill/>
          </a:ln>
        </p:spPr>
        <p:txBody>
          <a:bodyPr lIns="45720" tIns="45720" rIns="45720" bIns="45720" anchor="ctr">
            <a:sp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45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5F416CC-6CAF-4842-B35A-B824B478C314}" type="slidenum">
              <a:rPr lang="ru-RU" sz="450" b="0" u="none" strike="noStrike">
                <a:solidFill>
                  <a:srgbClr val="000000"/>
                </a:solidFill>
                <a:effectLst/>
                <a:uFillTx/>
                <a:latin typeface="Calibri"/>
                <a:ea typeface="Calibri"/>
              </a:rPr>
              <a:t>‹#›</a:t>
            </a:fld>
            <a:endParaRPr lang="ru-RU" sz="45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Седьмой уровень структуры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FFC811-BB4E-87EC-AC1F-58487C824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Google Shape;17;p3"/>
          <p:cNvSpPr/>
          <p:nvPr/>
        </p:nvSpPr>
        <p:spPr>
          <a:xfrm>
            <a:off x="501120" y="1667121"/>
            <a:ext cx="3716280" cy="14632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4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4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4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endParaRPr lang="ru-RU" sz="4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Google Shape;18;p3"/>
          <p:cNvSpPr/>
          <p:nvPr/>
        </p:nvSpPr>
        <p:spPr>
          <a:xfrm>
            <a:off x="501120" y="3212048"/>
            <a:ext cx="318276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Presentazione B2B del prodotto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" name="Google Shape;19;p3"/>
          <p:cNvPicPr/>
          <p:nvPr/>
        </p:nvPicPr>
        <p:blipFill>
          <a:blip r:embed="rId3"/>
          <a:stretch/>
        </p:blipFill>
        <p:spPr>
          <a:xfrm>
            <a:off x="617760" y="609120"/>
            <a:ext cx="982080" cy="17244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58;p12"/>
          <p:cNvSpPr/>
          <p:nvPr/>
        </p:nvSpPr>
        <p:spPr>
          <a:xfrm>
            <a:off x="539640" y="574560"/>
            <a:ext cx="3727080" cy="49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5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Sport e intensa attività</a:t>
            </a: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1" name="Google Shape;159;p12"/>
          <p:cNvSpPr/>
          <p:nvPr/>
        </p:nvSpPr>
        <p:spPr>
          <a:xfrm>
            <a:off x="560160" y="248760"/>
            <a:ext cx="377640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Target per interessi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2" name="Google Shape;160;p12"/>
          <p:cNvSpPr/>
          <p:nvPr/>
        </p:nvSpPr>
        <p:spPr>
          <a:xfrm>
            <a:off x="560160" y="17269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3" name="Google Shape;161;p12"/>
          <p:cNvSpPr/>
          <p:nvPr/>
        </p:nvSpPr>
        <p:spPr>
          <a:xfrm>
            <a:off x="560160" y="2016720"/>
            <a:ext cx="3739680" cy="415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Sportivi e persone attive che praticano sport non solo per la salute, ma che sono orientati al risultato: allenamenti intensi, maratone, </a:t>
            </a:r>
            <a:r>
              <a:rPr lang="it-IT" sz="9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crossfit</a:t>
            </a: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fitness di gruppo, danza per diverse ore, lunghe escursioni o giri in bicicletta.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Google Shape;162;p12"/>
          <p:cNvSpPr/>
          <p:nvPr/>
        </p:nvSpPr>
        <p:spPr>
          <a:xfrm>
            <a:off x="560160" y="28285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Google Shape;163;p12"/>
          <p:cNvSpPr/>
          <p:nvPr/>
        </p:nvSpPr>
        <p:spPr>
          <a:xfrm>
            <a:off x="560160" y="3116160"/>
            <a:ext cx="3519720" cy="69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Perdono molti elettroliti e magnesio con il sudore, il ché porta rapidamente a stanchezza, spasmi muscolari e riduzione della resistenza. In questi casi l’organismo ha particolarmente bisogno di un supporto aggiuntivo, attraverso l’integrazione di antiossidanti, minerali e vitamine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Google Shape;164;p12"/>
          <p:cNvSpPr/>
          <p:nvPr/>
        </p:nvSpPr>
        <p:spPr>
          <a:xfrm>
            <a:off x="560160" y="39060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Google Shape;165;p12"/>
          <p:cNvSpPr/>
          <p:nvPr/>
        </p:nvSpPr>
        <p:spPr>
          <a:xfrm>
            <a:off x="560160" y="4208760"/>
            <a:ext cx="335844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Mantenere alti livelli di energia e resistenza anche durante sforzi prolungati. Recuperare più velocemente, evitare crampi e migliorare l’efficacia degli allenamenti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8" name="Google Shape;166;p12"/>
          <p:cNvPicPr/>
          <p:nvPr/>
        </p:nvPicPr>
        <p:blipFill>
          <a:blip r:embed="rId2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9" name="Google Shape;167;p12"/>
          <p:cNvSpPr/>
          <p:nvPr/>
        </p:nvSpPr>
        <p:spPr>
          <a:xfrm>
            <a:off x="4565880" y="555480"/>
            <a:ext cx="3727080" cy="49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5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Beauty/</a:t>
            </a:r>
            <a:r>
              <a:rPr lang="ru-RU" sz="25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anti-age</a:t>
            </a: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Google Shape;168;p12"/>
          <p:cNvSpPr/>
          <p:nvPr/>
        </p:nvSpPr>
        <p:spPr>
          <a:xfrm>
            <a:off x="4586400" y="17269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Google Shape;169;p12"/>
          <p:cNvSpPr/>
          <p:nvPr/>
        </p:nvSpPr>
        <p:spPr>
          <a:xfrm>
            <a:off x="4586400" y="2016720"/>
            <a:ext cx="373968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Donne che investono nella bellezza: effettuano iniezioni e trattamenti cosmetici, frequentano centri estetici, sono attente all’alimentazione e al regime di idratazione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2" name="Google Shape;170;p12"/>
          <p:cNvSpPr/>
          <p:nvPr/>
        </p:nvSpPr>
        <p:spPr>
          <a:xfrm>
            <a:off x="4586400" y="28285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3" name="Google Shape;171;p12"/>
          <p:cNvSpPr/>
          <p:nvPr/>
        </p:nvSpPr>
        <p:spPr>
          <a:xfrm>
            <a:off x="4586400" y="3116160"/>
            <a:ext cx="373968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 carenza di elettroliti può ridurre la capacità della pelle di trattenere l’umidità, accelerando la comparsa di secchezza e opacità.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4" name="Google Shape;172;p12"/>
          <p:cNvSpPr/>
          <p:nvPr/>
        </p:nvSpPr>
        <p:spPr>
          <a:xfrm>
            <a:off x="4586400" y="39060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5" name="Google Shape;173;p12"/>
          <p:cNvSpPr/>
          <p:nvPr/>
        </p:nvSpPr>
        <p:spPr>
          <a:xfrm>
            <a:off x="4586400" y="4208760"/>
            <a:ext cx="335844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Garantire un’idratazione profonda della pelle dall’interno, prolungare l’effetto dei trattamenti estetici, ottenere un tono uniforme e maggiore elasticità della pelle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78;p13"/>
          <p:cNvSpPr/>
          <p:nvPr/>
        </p:nvSpPr>
        <p:spPr>
          <a:xfrm>
            <a:off x="539640" y="555480"/>
            <a:ext cx="3727080" cy="87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5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Stile di vita sano Nutrizionisti, biohacker</a:t>
            </a: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7" name="Google Shape;179;p13"/>
          <p:cNvSpPr/>
          <p:nvPr/>
        </p:nvSpPr>
        <p:spPr>
          <a:xfrm>
            <a:off x="560160" y="248760"/>
            <a:ext cx="377640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Target per interessi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Google Shape;180;p13"/>
          <p:cNvSpPr/>
          <p:nvPr/>
        </p:nvSpPr>
        <p:spPr>
          <a:xfrm>
            <a:off x="560160" y="17269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9" name="Google Shape;181;p13"/>
          <p:cNvSpPr/>
          <p:nvPr/>
        </p:nvSpPr>
        <p:spPr>
          <a:xfrm>
            <a:off x="560160" y="2016720"/>
            <a:ext cx="29332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Persone che leggono le etichette quando acquistano, assumono magnesio, omega 3, conoscono il ruolo del potassio e del sodio. Comprendono come l’alimentazione influisca sull’organismo.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0" name="Google Shape;182;p13"/>
          <p:cNvSpPr/>
          <p:nvPr/>
        </p:nvSpPr>
        <p:spPr>
          <a:xfrm>
            <a:off x="560160" y="28285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1" name="Google Shape;183;p13"/>
          <p:cNvSpPr/>
          <p:nvPr/>
        </p:nvSpPr>
        <p:spPr>
          <a:xfrm>
            <a:off x="560160" y="3116160"/>
            <a:ext cx="293328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Non si fidano dei prodotti con zucchero e aromi, cercano “formule pulite”.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Google Shape;184;p13"/>
          <p:cNvSpPr/>
          <p:nvPr/>
        </p:nvSpPr>
        <p:spPr>
          <a:xfrm>
            <a:off x="560160" y="39060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Google Shape;185;p13"/>
          <p:cNvSpPr/>
          <p:nvPr/>
        </p:nvSpPr>
        <p:spPr>
          <a:xfrm>
            <a:off x="560160" y="4208760"/>
            <a:ext cx="335844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Vogliono che l’acqua agisca a livello cellulare e non semplicemente “passi attraverso i reni”. Cercano un’idratazione di qualità per l’uso quotidiano in ufficio o in viaggio.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Google Shape;186;p13"/>
          <p:cNvSpPr/>
          <p:nvPr/>
        </p:nvSpPr>
        <p:spPr>
          <a:xfrm>
            <a:off x="8588160" y="3413880"/>
            <a:ext cx="3739680" cy="13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900" u="none" strike="noStrike" dirty="0">
              <a:solidFill>
                <a:schemeClr val="dk1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45" name="Google Shape;187;p13"/>
          <p:cNvSpPr/>
          <p:nvPr/>
        </p:nvSpPr>
        <p:spPr>
          <a:xfrm>
            <a:off x="8588160" y="4386960"/>
            <a:ext cx="3358440" cy="138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900" u="none" strike="noStrike" dirty="0">
              <a:solidFill>
                <a:schemeClr val="dk1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146" name="Google Shape;188;p13"/>
          <p:cNvSpPr/>
          <p:nvPr/>
        </p:nvSpPr>
        <p:spPr>
          <a:xfrm>
            <a:off x="4579560" y="555480"/>
            <a:ext cx="4564080" cy="87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5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Persone con segni di disidratazione latente</a:t>
            </a: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7" name="Google Shape;189;p13"/>
          <p:cNvSpPr/>
          <p:nvPr/>
        </p:nvSpPr>
        <p:spPr>
          <a:xfrm>
            <a:off x="4599720" y="17269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8" name="Google Shape;190;p13"/>
          <p:cNvSpPr/>
          <p:nvPr/>
        </p:nvSpPr>
        <p:spPr>
          <a:xfrm>
            <a:off x="4599720" y="2016720"/>
            <a:ext cx="2933280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Chi lamenta spesso stanchezza, mal di testa, secchezza della pelle e delle mucose pur bevendo abbastanza acqua.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9" name="Google Shape;191;p13"/>
          <p:cNvSpPr/>
          <p:nvPr/>
        </p:nvSpPr>
        <p:spPr>
          <a:xfrm>
            <a:off x="4599720" y="282852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0" name="Google Shape;192;p13"/>
          <p:cNvSpPr/>
          <p:nvPr/>
        </p:nvSpPr>
        <p:spPr>
          <a:xfrm>
            <a:off x="4599720" y="3116160"/>
            <a:ext cx="321984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L’efficace distribuzione e ritenzione dell’acqua da parte delle cellule dipende dall’equilibrio degli elettroliti, in particolare sodio, potassio e magnesio; l’equilibrio idro-salino è alterato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1" name="Google Shape;193;p13"/>
          <p:cNvSpPr/>
          <p:nvPr/>
        </p:nvSpPr>
        <p:spPr>
          <a:xfrm>
            <a:off x="4599720" y="39060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2" name="Google Shape;194;p13"/>
          <p:cNvSpPr/>
          <p:nvPr/>
        </p:nvSpPr>
        <p:spPr>
          <a:xfrm>
            <a:off x="4599720" y="4208760"/>
            <a:ext cx="321984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Ripristinare l’equilibrio degli elettroliti affinché l’acqua “lavori” per l’organismo, recuperare energia e lucidità mentale.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94785B-0DB2-EAAC-4FBE-B0A12D059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3" name="Google Shape;199;p14"/>
          <p:cNvSpPr/>
          <p:nvPr/>
        </p:nvSpPr>
        <p:spPr>
          <a:xfrm>
            <a:off x="560160" y="248760"/>
            <a:ext cx="377640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Target per interessi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4" name="Google Shape;200;p14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Google Shape;201;p14"/>
          <p:cNvSpPr/>
          <p:nvPr/>
        </p:nvSpPr>
        <p:spPr>
          <a:xfrm>
            <a:off x="539640" y="555480"/>
            <a:ext cx="3378960" cy="16479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5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Persone con alto livello </a:t>
            </a: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5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 stress e mancanza di sonno*</a:t>
            </a: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5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Google Shape;202;p14"/>
          <p:cNvSpPr/>
          <p:nvPr/>
        </p:nvSpPr>
        <p:spPr>
          <a:xfrm>
            <a:off x="539640" y="4528440"/>
            <a:ext cx="373968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 </a:t>
            </a: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Solo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9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Google Shape;204;p14"/>
          <p:cNvSpPr/>
          <p:nvPr/>
        </p:nvSpPr>
        <p:spPr>
          <a:xfrm>
            <a:off x="560160" y="187704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Google Shape;205;p14"/>
          <p:cNvSpPr/>
          <p:nvPr/>
        </p:nvSpPr>
        <p:spPr>
          <a:xfrm>
            <a:off x="560160" y="2166840"/>
            <a:ext cx="319248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Imprenditori, dirigenti, impiegati d’ufficio in periodi di lavoro intenso, genitori con bambini piccoli, freelance con orari irregolari.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0" name="Google Shape;206;p14"/>
          <p:cNvSpPr/>
          <p:nvPr/>
        </p:nvSpPr>
        <p:spPr>
          <a:xfrm>
            <a:off x="560160" y="281484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Google Shape;207;p14"/>
          <p:cNvSpPr/>
          <p:nvPr/>
        </p:nvSpPr>
        <p:spPr>
          <a:xfrm>
            <a:off x="560160" y="3102480"/>
            <a:ext cx="3192480" cy="41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 stress cronico e la mancanza di sonno riducono il livello di magnesio nell’organismo, causando tensione nervosa, peggioramento del sonno e sensazione di stanchezza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2" name="Google Shape;208;p14"/>
          <p:cNvSpPr/>
          <p:nvPr/>
        </p:nvSpPr>
        <p:spPr>
          <a:xfrm>
            <a:off x="560160" y="376956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 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3" name="Google Shape;209;p14"/>
          <p:cNvSpPr/>
          <p:nvPr/>
        </p:nvSpPr>
        <p:spPr>
          <a:xfrm>
            <a:off x="560160" y="4072320"/>
            <a:ext cx="3358440" cy="276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Reintegrare il magnesio, ridurre le manifestazioni dello stress, migliorare il sonno e la concentrazione.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F6DD11-CCE0-71C6-F2CA-3D77FCEA0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5" name="Google Shape;215;p15"/>
          <p:cNvSpPr/>
          <p:nvPr/>
        </p:nvSpPr>
        <p:spPr>
          <a:xfrm>
            <a:off x="539640" y="2140920"/>
            <a:ext cx="4298760" cy="86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Come presentarlo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 consumatori?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6" name="Google Shape;216;p15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221;p16"/>
          <p:cNvPicPr/>
          <p:nvPr/>
        </p:nvPicPr>
        <p:blipFill>
          <a:blip r:embed="rId2"/>
          <a:srcRect l="9407" t="7246" r="438" b="1720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8" name="Google Shape;222;p16"/>
          <p:cNvSpPr/>
          <p:nvPr/>
        </p:nvSpPr>
        <p:spPr>
          <a:xfrm>
            <a:off x="539640" y="519120"/>
            <a:ext cx="4032000" cy="86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Argomenti a favore del prodotto</a:t>
            </a:r>
            <a:endParaRPr lang="ru-RU" sz="2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69" name="Google Shape;223;p16"/>
          <p:cNvSpPr/>
          <p:nvPr/>
        </p:nvSpPr>
        <p:spPr>
          <a:xfrm>
            <a:off x="539640" y="1456200"/>
            <a:ext cx="362556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Nei paesi con infrastrutture sviluppate l’acqua potabile contiene solo il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0" name="Google Shape;224;p16"/>
          <p:cNvSpPr/>
          <p:nvPr/>
        </p:nvSpPr>
        <p:spPr>
          <a:xfrm>
            <a:off x="539640" y="2411640"/>
            <a:ext cx="1579320" cy="6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Ultra"/>
                <a:cs typeface="Suisse Int'l Light" panose="020B0304000000000000" pitchFamily="34" charset="-78"/>
              </a:rPr>
              <a:t>3–7% </a:t>
            </a:r>
            <a:endParaRPr lang="ru-RU" sz="4000" u="none" strike="noStrike" dirty="0">
              <a:solidFill>
                <a:srgbClr val="FFFFFF"/>
              </a:solidFill>
              <a:effectLst/>
              <a:uFillTx/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171" name="Google Shape;225;p16"/>
          <p:cNvSpPr/>
          <p:nvPr/>
        </p:nvSpPr>
        <p:spPr>
          <a:xfrm>
            <a:off x="539640" y="3059640"/>
            <a:ext cx="179676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della dose raccomandata 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 magnesio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2" name="Google Shape;226;p16"/>
          <p:cNvSpPr/>
          <p:nvPr/>
        </p:nvSpPr>
        <p:spPr>
          <a:xfrm>
            <a:off x="2330280" y="2411640"/>
            <a:ext cx="2031480" cy="6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4000" u="none" strike="noStrike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Ultra"/>
                <a:cs typeface="Suisse Int'l Light" panose="020B0304000000000000" pitchFamily="34" charset="-78"/>
              </a:rPr>
              <a:t>6,5%  </a:t>
            </a:r>
            <a:endParaRPr lang="ru-RU" sz="4000" u="none" strike="noStrike">
              <a:solidFill>
                <a:srgbClr val="FFFFFF"/>
              </a:solidFill>
              <a:effectLst/>
              <a:uFillTx/>
              <a:latin typeface="Suisse Int'l Light" panose="020B0304000000000000" pitchFamily="34" charset="-78"/>
              <a:cs typeface="Suisse Int'l Light" panose="020B0304000000000000" pitchFamily="34" charset="-78"/>
            </a:endParaRPr>
          </a:p>
        </p:txBody>
      </p:sp>
      <p:sp>
        <p:nvSpPr>
          <p:cNvPr id="173" name="Google Shape;227;p16"/>
          <p:cNvSpPr/>
          <p:nvPr/>
        </p:nvSpPr>
        <p:spPr>
          <a:xfrm>
            <a:off x="2330280" y="3059640"/>
            <a:ext cx="224136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 calcio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174" name="Google Shape;228;p16"/>
          <p:cNvSpPr/>
          <p:nvPr/>
        </p:nvSpPr>
        <p:spPr>
          <a:xfrm>
            <a:off x="539640" y="3772080"/>
            <a:ext cx="3962160" cy="85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 un consumo di 2 litri al giorno. Per 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questo motivo l’acqua non può essere 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considerata una fonte completa di questi 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minerali.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175" name="Google Shape;229;p16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234;p17"/>
          <p:cNvPicPr/>
          <p:nvPr/>
        </p:nvPicPr>
        <p:blipFill>
          <a:blip r:embed="rId2"/>
          <a:srcRect t="3525" r="6971" b="3444"/>
          <a:stretch/>
        </p:blipFill>
        <p:spPr>
          <a:xfrm>
            <a:off x="0" y="0"/>
            <a:ext cx="9151560" cy="514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7" name="Google Shape;235;p17"/>
          <p:cNvSpPr/>
          <p:nvPr/>
        </p:nvSpPr>
        <p:spPr>
          <a:xfrm>
            <a:off x="539640" y="2783880"/>
            <a:ext cx="403200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contiene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8" name="Google Shape;236;p17"/>
          <p:cNvSpPr/>
          <p:nvPr/>
        </p:nvSpPr>
        <p:spPr>
          <a:xfrm>
            <a:off x="539640" y="3328920"/>
            <a:ext cx="4032000" cy="1468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forme facilmente assimilabili dei minerali chiave (tra cui magnesio e potassio), che aiutano a ristabilire l’equilibrio elettrolitico, particolarmente importante quando si consuma acqua particolarmente morbida, filtrata o bollita.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9" name="Google Shape;237;p17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242;p18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Google Shape;243;p18"/>
          <p:cNvSpPr/>
          <p:nvPr/>
        </p:nvSpPr>
        <p:spPr>
          <a:xfrm>
            <a:off x="539640" y="1351440"/>
            <a:ext cx="403200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Curiosità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2" name="Google Shape;244;p18"/>
          <p:cNvSpPr/>
          <p:nvPr/>
        </p:nvSpPr>
        <p:spPr>
          <a:xfrm>
            <a:off x="539640" y="1866960"/>
            <a:ext cx="3934800" cy="1740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Sono state condotte ricerche nel Regno Unito che mostrano un legame tra il consumo di acqua morbida* (con basso contenuto di minerali) e un aumento del rischio di demenza vascolare e malattie cardiovascolari, soprattutto negli anziani; i minerali magnesio e calcio potrebbero aver avuto un ruolo protettivo al momento opportuno.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Google Shape;245;p18"/>
          <p:cNvSpPr/>
          <p:nvPr/>
        </p:nvSpPr>
        <p:spPr>
          <a:xfrm>
            <a:off x="539640" y="4132080"/>
            <a:ext cx="325944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 Acqua morbida: acqua con basso contenuto di minerali, soprattutto calcio e magnesio. È sicura da bere, ma nel consumo prolungato non fornisce all’organismo una quantità sufficiente di questi elementi</a:t>
            </a:r>
            <a:r>
              <a:rPr lang="ru-RU" sz="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4" name="Google Shape;246;p18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251;p19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6" name="Google Shape;252;p19"/>
          <p:cNvSpPr/>
          <p:nvPr/>
        </p:nvSpPr>
        <p:spPr>
          <a:xfrm>
            <a:off x="539640" y="2502360"/>
            <a:ext cx="4831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01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7" name="Google Shape;253;p19"/>
          <p:cNvSpPr/>
          <p:nvPr/>
        </p:nvSpPr>
        <p:spPr>
          <a:xfrm>
            <a:off x="539640" y="3032640"/>
            <a:ext cx="20314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Definire il target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8" name="Google Shape;254;p19"/>
          <p:cNvSpPr/>
          <p:nvPr/>
        </p:nvSpPr>
        <p:spPr>
          <a:xfrm>
            <a:off x="539640" y="3603960"/>
            <a:ext cx="2031480" cy="6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comprendere il bisogno e la motivazione dei potenziali consumatori. 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Fare riferimento alle slide sul target in questa presentazione.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Google Shape;255;p19"/>
          <p:cNvSpPr/>
          <p:nvPr/>
        </p:nvSpPr>
        <p:spPr>
          <a:xfrm>
            <a:off x="2724840" y="2502360"/>
            <a:ext cx="4831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02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Google Shape;256;p19"/>
          <p:cNvSpPr/>
          <p:nvPr/>
        </p:nvSpPr>
        <p:spPr>
          <a:xfrm>
            <a:off x="2722320" y="3032640"/>
            <a:ext cx="203148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Coinvolgere attraverso una domanda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1" name="Google Shape;257;p19"/>
          <p:cNvSpPr/>
          <p:nvPr/>
        </p:nvSpPr>
        <p:spPr>
          <a:xfrm>
            <a:off x="2722320" y="3603960"/>
            <a:ext cx="21348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aiutare il consumatore a ricordare una situazione e suscitare interesse. Esempio: “Come ti senti quando fa molto caldo o durante i viaggi? Ti capita spesso di avere gonfiore, mal di testa o apatia?”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Google Shape;258;p19"/>
          <p:cNvSpPr/>
          <p:nvPr/>
        </p:nvSpPr>
        <p:spPr>
          <a:xfrm>
            <a:off x="5205600" y="2502360"/>
            <a:ext cx="48312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03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3" name="Google Shape;259;p19"/>
          <p:cNvSpPr/>
          <p:nvPr/>
        </p:nvSpPr>
        <p:spPr>
          <a:xfrm>
            <a:off x="5205600" y="3032640"/>
            <a:ext cx="260964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Raccontare una storia / un caso personale (connessione)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4" name="Google Shape;260;p19"/>
          <p:cNvSpPr/>
          <p:nvPr/>
        </p:nvSpPr>
        <p:spPr>
          <a:xfrm>
            <a:off x="5205600" y="3603960"/>
            <a:ext cx="355320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mostrare la soluzione attraverso una situazione reale e avvicinare al prodotto. Esempio: “Dopo i voli soffrivo sempre di gonfiore e stanchezza generale. Da quando ho introdotto </a:t>
            </a:r>
            <a:r>
              <a:rPr lang="it-IT" sz="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nella mia routine, il corpo si riprende più velocemente, gli sbalzi di pressione sono scomparsi e ho la sensazione di bere un’acqua “viva”. Ne apprezzo particolarmente l’effetto quando viaggio oppure quando cambia il clima”.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Google Shape;261;p19"/>
          <p:cNvSpPr/>
          <p:nvPr/>
        </p:nvSpPr>
        <p:spPr>
          <a:xfrm>
            <a:off x="539640" y="555480"/>
            <a:ext cx="802764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Come proporlo utilizzando le fasi della vendita?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6" name="Google Shape;262;p19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7" name="Google Shape;263;p19"/>
          <p:cNvSpPr/>
          <p:nvPr/>
        </p:nvSpPr>
        <p:spPr>
          <a:xfrm>
            <a:off x="576360" y="1095480"/>
            <a:ext cx="713052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7 passi per un coinvolgimento efficace, la presentazione della soluzione e la gestione delle obiezioni con clienti e conoscenti: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68;p20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9" name="Google Shape;269;p20"/>
          <p:cNvSpPr/>
          <p:nvPr/>
        </p:nvSpPr>
        <p:spPr>
          <a:xfrm>
            <a:off x="539640" y="2500560"/>
            <a:ext cx="7696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04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Google Shape;270;p20"/>
          <p:cNvSpPr/>
          <p:nvPr/>
        </p:nvSpPr>
        <p:spPr>
          <a:xfrm>
            <a:off x="539640" y="3030840"/>
            <a:ext cx="20314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Proporre la soluzione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1" name="Google Shape;271;p20"/>
          <p:cNvSpPr/>
          <p:nvPr/>
        </p:nvSpPr>
        <p:spPr>
          <a:xfrm>
            <a:off x="539640" y="3602160"/>
            <a:ext cx="2361960" cy="9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accompagnare con delicatezza verso il prodotto e fornire una raccomandazione. Esempio: </a:t>
            </a:r>
            <a:r>
              <a:rPr lang="it-IT" sz="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è un modo semplice per bere acqua nel modo corretto e aiutare l’organismo ad assimilarla. Il complesso agisce dall’interno sostenendo l’equilibrio elettrolitico e trattenendo l’acqua nelle cellule, cioè proprio dove serve.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Google Shape;272;p20"/>
          <p:cNvSpPr/>
          <p:nvPr/>
        </p:nvSpPr>
        <p:spPr>
          <a:xfrm>
            <a:off x="2961360" y="2500560"/>
            <a:ext cx="8452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05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3" name="Google Shape;273;p20"/>
          <p:cNvSpPr/>
          <p:nvPr/>
        </p:nvSpPr>
        <p:spPr>
          <a:xfrm>
            <a:off x="2958480" y="3030840"/>
            <a:ext cx="240876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Presentare il prodotto /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“Prova e convinciti”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Google Shape;274;p20"/>
          <p:cNvSpPr/>
          <p:nvPr/>
        </p:nvSpPr>
        <p:spPr>
          <a:xfrm>
            <a:off x="2958480" y="3602160"/>
            <a:ext cx="2408760" cy="109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superare la barriera “non ci credo” e permettere di percepire l’effetto su di sé. Esempio: prova a portare </a:t>
            </a:r>
            <a:r>
              <a:rPr lang="it-IT" sz="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al lavoro, in viaggio oppure inizia un ciclo, sentirai più energia e la pesantezza scomparirà. Basta iniziare, e percepirai subito la differenza. Annota la data di inizio e concorda una data per fare il punto della nuova situazione dopo X giorni.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5" name="Google Shape;275;p20"/>
          <p:cNvSpPr/>
          <p:nvPr/>
        </p:nvSpPr>
        <p:spPr>
          <a:xfrm>
            <a:off x="5621040" y="2500560"/>
            <a:ext cx="7434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06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6" name="Google Shape;276;p20"/>
          <p:cNvSpPr/>
          <p:nvPr/>
        </p:nvSpPr>
        <p:spPr>
          <a:xfrm>
            <a:off x="5621040" y="3030840"/>
            <a:ext cx="260964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Vendite aggiuntive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7" name="Google Shape;277;p20"/>
          <p:cNvSpPr/>
          <p:nvPr/>
        </p:nvSpPr>
        <p:spPr>
          <a:xfrm>
            <a:off x="5621040" y="3602160"/>
            <a:ext cx="1552320" cy="84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aumentare il volume di vendite. Esempio: “Se aggiungi una fonte di magnesio (</a:t>
            </a:r>
            <a:r>
              <a:rPr lang="it-IT" sz="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</a:t>
            </a: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it-IT" sz="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Magnesium</a:t>
            </a: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), puoi aumentare l’efficacia dell’idratazione e il recupero dopo lo sforzo”.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8" name="Google Shape;278;p20"/>
          <p:cNvSpPr/>
          <p:nvPr/>
        </p:nvSpPr>
        <p:spPr>
          <a:xfrm>
            <a:off x="7523640" y="2500560"/>
            <a:ext cx="74340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07</a:t>
            </a:r>
            <a:endParaRPr lang="ru-RU" sz="30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9" name="Google Shape;279;p20"/>
          <p:cNvSpPr/>
          <p:nvPr/>
        </p:nvSpPr>
        <p:spPr>
          <a:xfrm>
            <a:off x="7523640" y="3030840"/>
            <a:ext cx="260964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Invito all’azione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0" name="Google Shape;280;p20"/>
          <p:cNvSpPr/>
          <p:nvPr/>
        </p:nvSpPr>
        <p:spPr>
          <a:xfrm>
            <a:off x="7523640" y="3602160"/>
            <a:ext cx="155232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Obiettivo: acquisto. Esempio: “Ora ti invierò il link, da lì potrai effettuare facilmente e comodamente l’ordine di </a:t>
            </a:r>
            <a:r>
              <a:rPr lang="it-IT" sz="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”.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11" name="Google Shape;281;p20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2" name="Google Shape;282;p20"/>
          <p:cNvSpPr/>
          <p:nvPr/>
        </p:nvSpPr>
        <p:spPr>
          <a:xfrm>
            <a:off x="539640" y="555480"/>
            <a:ext cx="802764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Come proporlo utilizzando le fasi di vendita?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87;p21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14" name="Google Shape;288;p21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5" name="Google Shape;289;p21"/>
          <p:cNvSpPr/>
          <p:nvPr/>
        </p:nvSpPr>
        <p:spPr>
          <a:xfrm>
            <a:off x="530640" y="2931480"/>
            <a:ext cx="346788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Promarine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Collagen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Tripeptides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Peptides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 +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6" name="Google Shape;290;p21"/>
          <p:cNvSpPr/>
          <p:nvPr/>
        </p:nvSpPr>
        <p:spPr>
          <a:xfrm>
            <a:off x="539640" y="3485520"/>
            <a:ext cx="3354840" cy="93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Garantisce un equilibrio idro-salino ottimale, grazie al quale si rafforza il trasporto dei nutrienti, inclusi i peptidi / tripeptidi di collagene (può essere applicato a qualsiasi prodotto più necessario al cliente).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7" name="Google Shape;291;p21"/>
          <p:cNvSpPr/>
          <p:nvPr/>
        </p:nvSpPr>
        <p:spPr>
          <a:xfrm>
            <a:off x="539640" y="4501080"/>
            <a:ext cx="4032000" cy="12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</a:t>
            </a:r>
            <a:r>
              <a:rPr lang="it-IT" sz="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Per l’utilizzo vedere la confezione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8" name="Google Shape;292;p21"/>
          <p:cNvSpPr/>
          <p:nvPr/>
        </p:nvSpPr>
        <p:spPr>
          <a:xfrm>
            <a:off x="4563000" y="2931480"/>
            <a:ext cx="257940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Hydro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Boost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9" name="Google Shape;293;p21"/>
          <p:cNvSpPr/>
          <p:nvPr/>
        </p:nvSpPr>
        <p:spPr>
          <a:xfrm>
            <a:off x="4572000" y="3485520"/>
            <a:ext cx="3569400" cy="93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/ </a:t>
            </a: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sostiene l’idratazione dell’organismo dall’interno, mentre </a:t>
            </a: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Hydro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Boost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aiuta la pelle a trattenere l’umidità dall’esterno. Insieme assicurano un’idratazione profonda e prolungata a tutti i livelli.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0" name="Google Shape;294;p21"/>
          <p:cNvSpPr/>
          <p:nvPr/>
        </p:nvSpPr>
        <p:spPr>
          <a:xfrm>
            <a:off x="539640" y="519120"/>
            <a:ext cx="7601760" cy="86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 cosa si può abbinare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28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28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r>
              <a:rPr lang="ru-RU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? 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82981A-F439-AE70-1D5F-A4AD0A065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Google Shape;24;p4"/>
          <p:cNvSpPr/>
          <p:nvPr/>
        </p:nvSpPr>
        <p:spPr>
          <a:xfrm>
            <a:off x="539640" y="2181420"/>
            <a:ext cx="385416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 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Google Shape;25;p4"/>
          <p:cNvSpPr/>
          <p:nvPr/>
        </p:nvSpPr>
        <p:spPr>
          <a:xfrm>
            <a:off x="949320" y="2719080"/>
            <a:ext cx="3201120" cy="1692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Programma base per il ripristino dell’equilibrio idrico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" name="Google Shape;26;p4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" name="Google Shape;27;p4"/>
          <p:cNvSpPr/>
          <p:nvPr/>
        </p:nvSpPr>
        <p:spPr>
          <a:xfrm>
            <a:off x="539640" y="335520"/>
            <a:ext cx="802764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Quali caratteristiche li distinguono?</a:t>
            </a:r>
            <a:r>
              <a:rPr lang="ru-RU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 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Google Shape;28;p4"/>
          <p:cNvSpPr/>
          <p:nvPr/>
        </p:nvSpPr>
        <p:spPr>
          <a:xfrm>
            <a:off x="4572000" y="2181420"/>
            <a:ext cx="385416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 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Google Shape;29;p4"/>
          <p:cNvSpPr/>
          <p:nvPr/>
        </p:nvSpPr>
        <p:spPr>
          <a:xfrm>
            <a:off x="4980960" y="2719080"/>
            <a:ext cx="399528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Formula avanzata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con l’aggiunta di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Oceanmin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,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una fonte di magnesio e minerali dell’acqua di mare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" name="Google Shape;30;p4"/>
          <p:cNvPicPr/>
          <p:nvPr/>
        </p:nvPicPr>
        <p:blipFill>
          <a:blip r:embed="rId4"/>
          <a:stretch/>
        </p:blipFill>
        <p:spPr>
          <a:xfrm>
            <a:off x="539640" y="274896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" name="Google Shape;31;p4"/>
          <p:cNvPicPr/>
          <p:nvPr/>
        </p:nvPicPr>
        <p:blipFill>
          <a:blip r:embed="rId4"/>
          <a:stretch/>
        </p:blipFill>
        <p:spPr>
          <a:xfrm>
            <a:off x="539640" y="322164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" name="Google Shape;32;p4"/>
          <p:cNvPicPr/>
          <p:nvPr/>
        </p:nvPicPr>
        <p:blipFill>
          <a:blip r:embed="rId4"/>
          <a:stretch/>
        </p:blipFill>
        <p:spPr>
          <a:xfrm>
            <a:off x="539640" y="369468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Google Shape;33;p4"/>
          <p:cNvPicPr/>
          <p:nvPr/>
        </p:nvPicPr>
        <p:blipFill>
          <a:blip r:embed="rId4"/>
          <a:stretch/>
        </p:blipFill>
        <p:spPr>
          <a:xfrm>
            <a:off x="539640" y="417276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8" name="Google Shape;34;p4"/>
          <p:cNvPicPr/>
          <p:nvPr/>
        </p:nvPicPr>
        <p:blipFill>
          <a:blip r:embed="rId4"/>
          <a:stretch/>
        </p:blipFill>
        <p:spPr>
          <a:xfrm>
            <a:off x="4573800" y="274896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9" name="Google Shape;35;p4"/>
          <p:cNvPicPr/>
          <p:nvPr/>
        </p:nvPicPr>
        <p:blipFill>
          <a:blip r:embed="rId4"/>
          <a:stretch/>
        </p:blipFill>
        <p:spPr>
          <a:xfrm>
            <a:off x="4573800" y="337824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" name="Google Shape;36;p4"/>
          <p:cNvPicPr/>
          <p:nvPr/>
        </p:nvPicPr>
        <p:blipFill>
          <a:blip r:embed="rId4"/>
          <a:stretch/>
        </p:blipFill>
        <p:spPr>
          <a:xfrm>
            <a:off x="4573800" y="381708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1" name="Google Shape;37;p4"/>
          <p:cNvPicPr/>
          <p:nvPr/>
        </p:nvPicPr>
        <p:blipFill>
          <a:blip r:embed="rId4"/>
          <a:stretch/>
        </p:blipFill>
        <p:spPr>
          <a:xfrm>
            <a:off x="4573800" y="4301280"/>
            <a:ext cx="287280" cy="143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" name="Google Shape;40;p4"/>
          <p:cNvSpPr/>
          <p:nvPr/>
        </p:nvSpPr>
        <p:spPr>
          <a:xfrm>
            <a:off x="949320" y="3189600"/>
            <a:ext cx="320112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Contiene potassio, vitamina C, ribosio e antiossidanti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Google Shape;41;p4"/>
          <p:cNvSpPr/>
          <p:nvPr/>
        </p:nvSpPr>
        <p:spPr>
          <a:xfrm>
            <a:off x="949320" y="3660480"/>
            <a:ext cx="320112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Offre un supporto quotidiano ai livelli di energia e sostiene una buona idratazione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Google Shape;42;p4"/>
          <p:cNvSpPr/>
          <p:nvPr/>
        </p:nvSpPr>
        <p:spPr>
          <a:xfrm>
            <a:off x="949320" y="4131000"/>
            <a:ext cx="3201120" cy="50783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Adatto a chiunque svolga attività moderata, utile durante periodi di caldo, in caso di sforzo moderato, per chi vuole bere acqua “in modo corretto”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Google Shape;43;p4"/>
          <p:cNvSpPr/>
          <p:nvPr/>
        </p:nvSpPr>
        <p:spPr>
          <a:xfrm>
            <a:off x="4980960" y="3349080"/>
            <a:ext cx="399528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Idratazione potenziata grazie al magnesio e ad altri minerali presenti in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Oceanmin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Google Shape;44;p4"/>
          <p:cNvSpPr/>
          <p:nvPr/>
        </p:nvSpPr>
        <p:spPr>
          <a:xfrm>
            <a:off x="4980960" y="3809880"/>
            <a:ext cx="3995280" cy="33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Particolarmente utile in caso di disidratazione latente: pelle secca, debolezza, mal di testa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" name="Google Shape;45;p4"/>
          <p:cNvSpPr/>
          <p:nvPr/>
        </p:nvSpPr>
        <p:spPr>
          <a:xfrm>
            <a:off x="4980960" y="4270680"/>
            <a:ext cx="3995280" cy="50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Adatto a chi vive situazioni di stress cronico, stanchezza, scarso sonno, a chi si allena con intensità, chi vive in climi caldi o suda abbondantemente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3A3D30-FDED-48EC-2C37-A5FF977EB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2" name="Google Shape;300;p22"/>
          <p:cNvSpPr/>
          <p:nvPr/>
        </p:nvSpPr>
        <p:spPr>
          <a:xfrm>
            <a:off x="539640" y="519120"/>
            <a:ext cx="7601760" cy="4308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 cosa abbinare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28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28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r>
              <a:rPr lang="ru-RU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? 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23" name="Google Shape;301;p22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4" name="Google Shape;302;p22"/>
          <p:cNvSpPr/>
          <p:nvPr/>
        </p:nvSpPr>
        <p:spPr>
          <a:xfrm>
            <a:off x="539640" y="2940480"/>
            <a:ext cx="257940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LymFlow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5" name="Google Shape;303;p22"/>
          <p:cNvSpPr/>
          <p:nvPr/>
        </p:nvSpPr>
        <p:spPr>
          <a:xfrm>
            <a:off x="539640" y="3490560"/>
            <a:ext cx="246276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Satura le cellule di idratazione e minerali. </a:t>
            </a: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LymFlow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aiuta a bilanciare la distribuzione dei liquidi migliorandone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 circolazione.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6" name="Google Shape;304;p22"/>
          <p:cNvSpPr/>
          <p:nvPr/>
        </p:nvSpPr>
        <p:spPr>
          <a:xfrm>
            <a:off x="3173400" y="2940480"/>
            <a:ext cx="291996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Lecithin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</a:t>
            </a: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br>
              <a:rPr sz="1400" dirty="0"/>
            </a:b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7" name="Google Shape;305;p22"/>
          <p:cNvSpPr/>
          <p:nvPr/>
        </p:nvSpPr>
        <p:spPr>
          <a:xfrm>
            <a:off x="3173400" y="3490560"/>
            <a:ext cx="2579400" cy="97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 lecitina sostiene la struttura delle membrane cellulari migliorandone la permeabilità all’acqua e agli elettroliti.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8" name="Google Shape;306;p22"/>
          <p:cNvSpPr/>
          <p:nvPr/>
        </p:nvSpPr>
        <p:spPr>
          <a:xfrm>
            <a:off x="6517080" y="2940480"/>
            <a:ext cx="257940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Magnesium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 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/</a:t>
            </a:r>
            <a:r>
              <a:rPr lang="ru-RU" sz="14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 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9" name="Google Shape;307;p22"/>
          <p:cNvSpPr/>
          <p:nvPr/>
        </p:nvSpPr>
        <p:spPr>
          <a:xfrm>
            <a:off x="6517080" y="3490560"/>
            <a:ext cx="2408760" cy="775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 magnesio è un importante elettrolita necessario per trattenere l’acqua nelle cellule =&gt; aumenta l’efficacia di </a:t>
            </a: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r>
              <a:rPr lang="ru-RU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0" name="Google Shape;308;p22"/>
          <p:cNvSpPr/>
          <p:nvPr/>
        </p:nvSpPr>
        <p:spPr>
          <a:xfrm>
            <a:off x="539640" y="4501080"/>
            <a:ext cx="4032000" cy="12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* Per l’utilizzo vedere la confezione</a:t>
            </a:r>
            <a:endParaRPr lang="ru-RU" sz="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45CB09-8DD2-88B2-FB32-6D7D9C407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2" name="Google Shape;314;p23"/>
          <p:cNvSpPr/>
          <p:nvPr/>
        </p:nvSpPr>
        <p:spPr>
          <a:xfrm>
            <a:off x="539640" y="1925280"/>
            <a:ext cx="3102840" cy="8617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Come presentare 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 prodotto al team?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BBAA98-0F49-CF08-C8DC-E40D8A76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4" name="Google Shape;320;p24"/>
          <p:cNvSpPr/>
          <p:nvPr/>
        </p:nvSpPr>
        <p:spPr>
          <a:xfrm>
            <a:off x="539640" y="2571840"/>
            <a:ext cx="3466440" cy="183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01. </a:t>
            </a: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Mostrare l’esempio personale e ottenere il proprio risultato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35" name="Google Shape;321;p24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327;p25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38" name="Google Shape;328;p25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39" name="Google Shape;329;p25"/>
          <p:cNvSpPr/>
          <p:nvPr/>
        </p:nvSpPr>
        <p:spPr>
          <a:xfrm>
            <a:off x="539640" y="2087640"/>
            <a:ext cx="34300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u="none" strike="noStrike" dirty="0">
              <a:solidFill>
                <a:schemeClr val="dk1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240" name="Google Shape;330;p25"/>
          <p:cNvSpPr/>
          <p:nvPr/>
        </p:nvSpPr>
        <p:spPr>
          <a:xfrm>
            <a:off x="539640" y="3623760"/>
            <a:ext cx="343008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</a:t>
            </a: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(70б)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 </a:t>
            </a: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Promarine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Collagen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+ </a:t>
            </a: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Tripeptides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(35б)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1" name="Google Shape;331;p25"/>
          <p:cNvSpPr/>
          <p:nvPr/>
        </p:nvSpPr>
        <p:spPr>
          <a:xfrm>
            <a:off x="4572000" y="4186800"/>
            <a:ext cx="2971800" cy="61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 magnesio è un importante elettrolita necessario per trattenere l’acqua nelle cellule =&gt; aumenta l’efficacia di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2" name="Google Shape;332;p25"/>
          <p:cNvSpPr/>
          <p:nvPr/>
        </p:nvSpPr>
        <p:spPr>
          <a:xfrm>
            <a:off x="558000" y="4186800"/>
            <a:ext cx="3095640" cy="44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Garantisce un equilibrio idro-salino ottimale, grazie al quale migliora il trasporto dei nutrienti.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3" name="Google Shape;333;p25"/>
          <p:cNvSpPr/>
          <p:nvPr/>
        </p:nvSpPr>
        <p:spPr>
          <a:xfrm>
            <a:off x="539640" y="477720"/>
            <a:ext cx="8331840" cy="9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02. </a:t>
            </a: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Calcolare il vantaggio per creare volume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 vendite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4" name="Google Shape;334;p25"/>
          <p:cNvSpPr/>
          <p:nvPr/>
        </p:nvSpPr>
        <p:spPr>
          <a:xfrm>
            <a:off x="4572000" y="3623760"/>
            <a:ext cx="317520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</a:t>
            </a: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(70б)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+ </a:t>
            </a: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Coral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Magnesium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(11б)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5" name="Google Shape;335;p25"/>
          <p:cNvSpPr/>
          <p:nvPr/>
        </p:nvSpPr>
        <p:spPr>
          <a:xfrm>
            <a:off x="539640" y="1410480"/>
            <a:ext cx="802764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Mostrare come abbinarlo con altri prodotti aumentando il volume delle vendite. Esempio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340;p26"/>
          <p:cNvPicPr/>
          <p:nvPr/>
        </p:nvPicPr>
        <p:blipFill>
          <a:blip r:embed="rId2"/>
          <a:srcRect l="7803" r="32925"/>
          <a:stretch/>
        </p:blipFill>
        <p:spPr>
          <a:xfrm flipH="1">
            <a:off x="4572360" y="0"/>
            <a:ext cx="4571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47" name="Google Shape;341;p26"/>
          <p:cNvSpPr/>
          <p:nvPr/>
        </p:nvSpPr>
        <p:spPr>
          <a:xfrm>
            <a:off x="1142640" y="2663280"/>
            <a:ext cx="302472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Analisi del target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8" name="Google Shape;342;p26"/>
          <p:cNvSpPr/>
          <p:nvPr/>
        </p:nvSpPr>
        <p:spPr>
          <a:xfrm>
            <a:off x="539640" y="2087640"/>
            <a:ext cx="34300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u="none" strike="noStrike" dirty="0">
              <a:solidFill>
                <a:schemeClr val="dk1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249" name="Google Shape;343;p26"/>
          <p:cNvSpPr/>
          <p:nvPr/>
        </p:nvSpPr>
        <p:spPr>
          <a:xfrm>
            <a:off x="539640" y="592200"/>
            <a:ext cx="3722117" cy="183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03. </a:t>
            </a: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Fornire strumenti per il reclutamento e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 supporto dei consumatori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0" name="Google Shape;344;p26"/>
          <p:cNvSpPr/>
          <p:nvPr/>
        </p:nvSpPr>
        <p:spPr>
          <a:xfrm>
            <a:off x="1142640" y="3202920"/>
            <a:ext cx="302472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Domande e risposte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1" name="Google Shape;345;p26"/>
          <p:cNvSpPr/>
          <p:nvPr/>
        </p:nvSpPr>
        <p:spPr>
          <a:xfrm>
            <a:off x="1142640" y="3700080"/>
            <a:ext cx="302472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Creare una raccolta comune di risultati sul prodotto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Google Shape;346;p26"/>
          <p:cNvSpPr/>
          <p:nvPr/>
        </p:nvSpPr>
        <p:spPr>
          <a:xfrm>
            <a:off x="1142640" y="4342320"/>
            <a:ext cx="302472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Lavoro con i social media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53" name="Google Shape;347;p26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4" name="Google Shape;348;p26"/>
          <p:cNvPicPr/>
          <p:nvPr/>
        </p:nvPicPr>
        <p:blipFill>
          <a:blip r:embed="rId4"/>
          <a:stretch/>
        </p:blipFill>
        <p:spPr>
          <a:xfrm>
            <a:off x="548280" y="3690976"/>
            <a:ext cx="413640" cy="41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5" name="Google Shape;349;p26"/>
          <p:cNvPicPr/>
          <p:nvPr/>
        </p:nvPicPr>
        <p:blipFill>
          <a:blip r:embed="rId5"/>
          <a:stretch/>
        </p:blipFill>
        <p:spPr>
          <a:xfrm>
            <a:off x="548280" y="2563908"/>
            <a:ext cx="413640" cy="41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6" name="Google Shape;350;p26"/>
          <p:cNvPicPr/>
          <p:nvPr/>
        </p:nvPicPr>
        <p:blipFill>
          <a:blip r:embed="rId6"/>
          <a:stretch/>
        </p:blipFill>
        <p:spPr>
          <a:xfrm>
            <a:off x="548280" y="4226296"/>
            <a:ext cx="421920" cy="42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57" name="Google Shape;351;p26"/>
          <p:cNvPicPr/>
          <p:nvPr/>
        </p:nvPicPr>
        <p:blipFill>
          <a:blip r:embed="rId7"/>
          <a:stretch/>
        </p:blipFill>
        <p:spPr>
          <a:xfrm>
            <a:off x="539640" y="3098752"/>
            <a:ext cx="421920" cy="4219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3BF8CD-2B84-2A34-B380-07765F879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8" name="Google Shape;356;p27"/>
          <p:cNvSpPr/>
          <p:nvPr/>
        </p:nvSpPr>
        <p:spPr>
          <a:xfrm>
            <a:off x="539640" y="555480"/>
            <a:ext cx="4755960" cy="93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Strumenti di promozione </a:t>
            </a:r>
            <a:endParaRPr lang="ru-RU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nei social media</a:t>
            </a:r>
            <a:endParaRPr lang="ru-RU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9" name="Google Shape;357;p27"/>
          <p:cNvSpPr/>
          <p:nvPr/>
        </p:nvSpPr>
        <p:spPr>
          <a:xfrm>
            <a:off x="1113840" y="3638880"/>
            <a:ext cx="2947320" cy="70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Brevi video verticali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attirare il target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0" name="Google Shape;358;p27"/>
          <p:cNvSpPr/>
          <p:nvPr/>
        </p:nvSpPr>
        <p:spPr>
          <a:xfrm>
            <a:off x="1113840" y="4262040"/>
            <a:ext cx="2947320" cy="70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Stories, post e dirette 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coinvolgere e preparare il pubblico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61" name="Google Shape;359;p27"/>
          <p:cNvPicPr/>
          <p:nvPr/>
        </p:nvPicPr>
        <p:blipFill>
          <a:blip r:embed="rId4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2" name="Google Shape;360;p27"/>
          <p:cNvPicPr/>
          <p:nvPr/>
        </p:nvPicPr>
        <p:blipFill>
          <a:blip r:embed="rId5"/>
          <a:stretch/>
        </p:blipFill>
        <p:spPr>
          <a:xfrm>
            <a:off x="548280" y="3647160"/>
            <a:ext cx="413640" cy="413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63" name="Google Shape;361;p27"/>
          <p:cNvPicPr/>
          <p:nvPr/>
        </p:nvPicPr>
        <p:blipFill>
          <a:blip r:embed="rId6"/>
          <a:stretch/>
        </p:blipFill>
        <p:spPr>
          <a:xfrm>
            <a:off x="548280" y="4243320"/>
            <a:ext cx="421920" cy="421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65" name="Google Shape;363;p27"/>
          <p:cNvSpPr/>
          <p:nvPr/>
        </p:nvSpPr>
        <p:spPr>
          <a:xfrm>
            <a:off x="5200560" y="3945240"/>
            <a:ext cx="2800080" cy="275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266" name="Google Shape;364;p27"/>
          <p:cNvSpPr/>
          <p:nvPr/>
        </p:nvSpPr>
        <p:spPr>
          <a:xfrm>
            <a:off x="5308200" y="3999240"/>
            <a:ext cx="2620800" cy="16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839" b="0" u="none" strike="noStrike">
                <a:solidFill>
                  <a:srgbClr val="000000"/>
                </a:solidFill>
                <a:effectLst/>
                <a:uFillTx/>
                <a:latin typeface="Inter Medium"/>
                <a:ea typeface="Inter Medium"/>
              </a:rPr>
              <a:t>Anna </a:t>
            </a:r>
            <a:r>
              <a:rPr lang="ru-RU" sz="839" b="0" u="none" strike="noStrike">
                <a:solidFill>
                  <a:srgbClr val="536471"/>
                </a:solidFill>
                <a:effectLst/>
                <a:uFillTx/>
                <a:latin typeface="Inter"/>
                <a:ea typeface="Inter"/>
              </a:rPr>
              <a:t>@anna.k</a:t>
            </a:r>
            <a:endParaRPr lang="ru-RU" sz="839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Google Shape;365;p27"/>
          <p:cNvSpPr/>
          <p:nvPr/>
        </p:nvSpPr>
        <p:spPr>
          <a:xfrm>
            <a:off x="5308200" y="4181400"/>
            <a:ext cx="2620800" cy="54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L'acqua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è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la base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della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vita.</a:t>
            </a:r>
            <a:b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</a:br>
            <a:endParaRPr lang="en" sz="839" b="0" u="none" strike="noStrike" dirty="0">
              <a:solidFill>
                <a:srgbClr val="0F1419"/>
              </a:solidFill>
              <a:effectLst/>
              <a:uFillTx/>
              <a:latin typeface="Inter"/>
              <a:ea typeface="Inter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L'equilibrio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idrico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non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significa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semplicemente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quanta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acqua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 </a:t>
            </a:r>
            <a:r>
              <a:rPr lang="en" sz="839" b="0" u="none" strike="noStrike" dirty="0" err="1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bevi</a:t>
            </a:r>
            <a:r>
              <a:rPr lang="en" sz="839" b="0" u="none" strike="noStrike" dirty="0">
                <a:solidFill>
                  <a:srgbClr val="0F1419"/>
                </a:solidFill>
                <a:effectLst/>
                <a:uFillTx/>
                <a:latin typeface="Inter"/>
                <a:ea typeface="Inter"/>
              </a:rPr>
              <a:t>.</a:t>
            </a:r>
          </a:p>
        </p:txBody>
      </p:sp>
      <p:sp>
        <p:nvSpPr>
          <p:cNvPr id="268" name="Google Shape;366;p27"/>
          <p:cNvSpPr/>
          <p:nvPr/>
        </p:nvSpPr>
        <p:spPr>
          <a:xfrm>
            <a:off x="5200560" y="3595680"/>
            <a:ext cx="2800080" cy="349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u="none" strike="noStrike" dirty="0">
              <a:solidFill>
                <a:srgbClr val="000000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pic>
        <p:nvPicPr>
          <p:cNvPr id="320" name="Google Shape;418;p27" descr=" "/>
          <p:cNvPicPr/>
          <p:nvPr/>
        </p:nvPicPr>
        <p:blipFill>
          <a:blip r:embed="rId7"/>
          <a:stretch/>
        </p:blipFill>
        <p:spPr>
          <a:xfrm>
            <a:off x="5124600" y="743040"/>
            <a:ext cx="2851200" cy="394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466;p28"/>
          <p:cNvPicPr/>
          <p:nvPr/>
        </p:nvPicPr>
        <p:blipFill>
          <a:blip r:embed="rId2"/>
          <a:srcRect l="31357" t="8658" r="14502"/>
          <a:stretch/>
        </p:blipFill>
        <p:spPr>
          <a:xfrm>
            <a:off x="4572000" y="0"/>
            <a:ext cx="4571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5" name="Google Shape;467;p28"/>
          <p:cNvSpPr/>
          <p:nvPr/>
        </p:nvSpPr>
        <p:spPr>
          <a:xfrm>
            <a:off x="539640" y="555480"/>
            <a:ext cx="8027640" cy="13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Come utilizzare </a:t>
            </a:r>
            <a:endParaRPr lang="ru-RU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efficacemente questi </a:t>
            </a:r>
            <a:endParaRPr lang="ru-RU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7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formati di contenuto?</a:t>
            </a:r>
            <a:endParaRPr lang="ru-RU" sz="27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6" name="Google Shape;468;p28"/>
          <p:cNvSpPr/>
          <p:nvPr/>
        </p:nvSpPr>
        <p:spPr>
          <a:xfrm>
            <a:off x="539640" y="2273760"/>
            <a:ext cx="3796200" cy="44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Racconta una storia reale, suscita emozioni e fiducia, mostra situazioni concrete e bisogni del pubblico.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7" name="Google Shape;469;p28"/>
          <p:cNvSpPr/>
          <p:nvPr/>
        </p:nvSpPr>
        <p:spPr>
          <a:xfrm>
            <a:off x="539640" y="3105360"/>
            <a:ext cx="3796200" cy="61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Nell’epoca del rumore informativo sono importanti informazioni concise e chiare che trasmettano rapidamente il vantaggio e la soluzione al problema.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8" name="Google Shape;470;p28"/>
          <p:cNvSpPr/>
          <p:nvPr/>
        </p:nvSpPr>
        <p:spPr>
          <a:xfrm>
            <a:off x="546840" y="4106520"/>
            <a:ext cx="3901320" cy="44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Inserisci domande, inviti all’azione e sondaggi che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stimolino il pubblico a interagire con il contenuto.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9" name="Google Shape;471;p28"/>
          <p:cNvSpPr/>
          <p:nvPr/>
        </p:nvSpPr>
        <p:spPr>
          <a:xfrm>
            <a:off x="539640" y="2033280"/>
            <a:ext cx="294732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Emozione e sincerità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0" name="Google Shape;472;p28"/>
          <p:cNvSpPr/>
          <p:nvPr/>
        </p:nvSpPr>
        <p:spPr>
          <a:xfrm>
            <a:off x="539640" y="2821680"/>
            <a:ext cx="33462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Sintesi e chiarezza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1" name="Google Shape;473;p28"/>
          <p:cNvSpPr/>
          <p:nvPr/>
        </p:nvSpPr>
        <p:spPr>
          <a:xfrm>
            <a:off x="539640" y="3826440"/>
            <a:ext cx="294732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Coinvolgimento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2" name="Google Shape;474;p28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479;p29"/>
          <p:cNvSpPr/>
          <p:nvPr/>
        </p:nvSpPr>
        <p:spPr>
          <a:xfrm>
            <a:off x="539640" y="555480"/>
            <a:ext cx="4159080" cy="44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creare un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reel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efficace utilizza una semplice struttura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 tre parti: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374" name="Google Shape;480;p29"/>
          <p:cNvPicPr/>
          <p:nvPr/>
        </p:nvPicPr>
        <p:blipFill>
          <a:blip r:embed="rId2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75" name="Google Shape;481;p29"/>
          <p:cNvSpPr/>
          <p:nvPr/>
        </p:nvSpPr>
        <p:spPr>
          <a:xfrm>
            <a:off x="544320" y="4315320"/>
            <a:ext cx="3868920" cy="44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Questo schema aiuta a rendere i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reel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coinvolgenti ed efficaci nel coinvolgere il pubblico.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6" name="Google Shape;482;p29"/>
          <p:cNvSpPr/>
          <p:nvPr/>
        </p:nvSpPr>
        <p:spPr>
          <a:xfrm>
            <a:off x="4714560" y="1260360"/>
            <a:ext cx="3743640" cy="34945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   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Titolo.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Lo sapevi che la maggior parte delle bevande che consumiamo non contiene quasi per nulla i minerali di cui abbiamo bisogno e a volte può persino farli perdere all’organismo? Nemmeno io lo sapevo prima, ma questo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influisce davvero sull’energia e sulla salute!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    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Mantenimento dell’attenzione.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Se tu ti alleni in palestra, lavori sotto forte stress e ti senti costantemente stanco/a allora è fondamentale mantenere un equilibrio interno dei minerali! Senza questo non c’è energia e la stanchezza diventa cronica. Io utilizzo </a:t>
            </a:r>
            <a:r>
              <a:rPr lang="it-IT" sz="11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. È una combinazione di potenti antiossidanti, minerali e molto altro. Cosa offre? Aiuta davvero a ripristinare i normali livelli di energia, migliora la circolazione sanguigna, riduce la stanchezza e lo stress.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chemeClr val="dk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     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Invito all’azione.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Hai notato che, anche bevendo 2 litri di acqua al giorno, a volte ti senti senza energia? Scrivi nei commenti come sostieni la tua energia durante la giornata! Iscriviti per non perdere i miei consigli sulla salute e sull’energia!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77" name="Google Shape;483;p29"/>
          <p:cNvGrpSpPr/>
          <p:nvPr/>
        </p:nvGrpSpPr>
        <p:grpSpPr>
          <a:xfrm>
            <a:off x="1006098" y="1275851"/>
            <a:ext cx="109080" cy="125640"/>
            <a:chOff x="1202040" y="1251360"/>
            <a:chExt cx="109080" cy="125640"/>
          </a:xfrm>
        </p:grpSpPr>
        <p:sp>
          <p:nvSpPr>
            <p:cNvPr id="378" name="Google Shape;484;p29"/>
            <p:cNvSpPr/>
            <p:nvPr/>
          </p:nvSpPr>
          <p:spPr>
            <a:xfrm>
              <a:off x="1244880" y="1262160"/>
              <a:ext cx="52920" cy="11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19000"/>
                </a:lnSpc>
                <a:tabLst>
                  <a:tab pos="0" algn="l"/>
                </a:tabLst>
              </a:pPr>
              <a:r>
                <a:rPr lang="ru-RU" sz="580" u="none" strike="noStrike" dirty="0">
                  <a:solidFill>
                    <a:srgbClr val="69B5F0"/>
                  </a:solidFill>
                  <a:effectLst/>
                  <a:uFillTx/>
                  <a:latin typeface="Suisse Int'l Light" panose="020B0304000000000000" pitchFamily="34" charset="-78"/>
                  <a:ea typeface="Arial"/>
                </a:rPr>
                <a:t>1</a:t>
              </a:r>
              <a:endParaRPr lang="ru-RU" sz="58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79" name="Google Shape;485;p29"/>
            <p:cNvSpPr/>
            <p:nvPr/>
          </p:nvSpPr>
          <p:spPr>
            <a:xfrm>
              <a:off x="1202040" y="1251360"/>
              <a:ext cx="109080" cy="109080"/>
            </a:xfrm>
            <a:prstGeom prst="ellipse">
              <a:avLst/>
            </a:prstGeom>
            <a:noFill/>
            <a:ln w="9525">
              <a:solidFill>
                <a:srgbClr val="69B5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8520" bIns="38520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endParaRPr>
            </a:p>
          </p:txBody>
        </p:sp>
      </p:grpSp>
      <p:grpSp>
        <p:nvGrpSpPr>
          <p:cNvPr id="380" name="Google Shape;486;p29"/>
          <p:cNvGrpSpPr/>
          <p:nvPr/>
        </p:nvGrpSpPr>
        <p:grpSpPr>
          <a:xfrm>
            <a:off x="2872092" y="2140560"/>
            <a:ext cx="109080" cy="125640"/>
            <a:chOff x="2847600" y="2140560"/>
            <a:chExt cx="109080" cy="125640"/>
          </a:xfrm>
        </p:grpSpPr>
        <p:sp>
          <p:nvSpPr>
            <p:cNvPr id="381" name="Google Shape;487;p29"/>
            <p:cNvSpPr/>
            <p:nvPr/>
          </p:nvSpPr>
          <p:spPr>
            <a:xfrm>
              <a:off x="2880720" y="2151360"/>
              <a:ext cx="67320" cy="11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19000"/>
                </a:lnSpc>
                <a:tabLst>
                  <a:tab pos="0" algn="l"/>
                </a:tabLst>
              </a:pPr>
              <a:r>
                <a:rPr lang="ru-RU" sz="580" u="none" strike="noStrike" dirty="0">
                  <a:solidFill>
                    <a:srgbClr val="69B5F0"/>
                  </a:solidFill>
                  <a:effectLst/>
                  <a:uFillTx/>
                  <a:latin typeface="Suisse Int'l Light" panose="020B0304000000000000" pitchFamily="34" charset="-78"/>
                  <a:ea typeface="Arial"/>
                </a:rPr>
                <a:t>2</a:t>
              </a:r>
              <a:endParaRPr lang="ru-RU" sz="58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2" name="Google Shape;488;p29"/>
            <p:cNvSpPr/>
            <p:nvPr/>
          </p:nvSpPr>
          <p:spPr>
            <a:xfrm>
              <a:off x="2847600" y="2140560"/>
              <a:ext cx="109080" cy="109080"/>
            </a:xfrm>
            <a:prstGeom prst="ellipse">
              <a:avLst/>
            </a:prstGeom>
            <a:noFill/>
            <a:ln w="9525">
              <a:solidFill>
                <a:srgbClr val="69B5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8520" bIns="38520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endParaRPr>
            </a:p>
          </p:txBody>
        </p:sp>
      </p:grpSp>
      <p:grpSp>
        <p:nvGrpSpPr>
          <p:cNvPr id="383" name="Google Shape;489;p29"/>
          <p:cNvGrpSpPr/>
          <p:nvPr/>
        </p:nvGrpSpPr>
        <p:grpSpPr>
          <a:xfrm>
            <a:off x="1757931" y="3268800"/>
            <a:ext cx="109080" cy="125640"/>
            <a:chOff x="1888560" y="3268800"/>
            <a:chExt cx="109080" cy="125640"/>
          </a:xfrm>
        </p:grpSpPr>
        <p:sp>
          <p:nvSpPr>
            <p:cNvPr id="384" name="Google Shape;490;p29"/>
            <p:cNvSpPr/>
            <p:nvPr/>
          </p:nvSpPr>
          <p:spPr>
            <a:xfrm>
              <a:off x="1926360" y="3279600"/>
              <a:ext cx="67320" cy="11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19000"/>
                </a:lnSpc>
                <a:tabLst>
                  <a:tab pos="0" algn="l"/>
                </a:tabLst>
              </a:pPr>
              <a:r>
                <a:rPr lang="ru-RU" sz="580" u="none" strike="noStrike" dirty="0">
                  <a:solidFill>
                    <a:srgbClr val="69B5F0"/>
                  </a:solidFill>
                  <a:effectLst/>
                  <a:uFillTx/>
                  <a:latin typeface="Suisse Int'l Light" panose="020B0304000000000000" pitchFamily="34" charset="-78"/>
                  <a:ea typeface="Arial"/>
                </a:rPr>
                <a:t>3</a:t>
              </a:r>
              <a:endParaRPr lang="ru-RU" sz="58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85" name="Google Shape;491;p29"/>
            <p:cNvSpPr/>
            <p:nvPr/>
          </p:nvSpPr>
          <p:spPr>
            <a:xfrm>
              <a:off x="1888560" y="3268800"/>
              <a:ext cx="109080" cy="109080"/>
            </a:xfrm>
            <a:prstGeom prst="ellipse">
              <a:avLst/>
            </a:prstGeom>
            <a:noFill/>
            <a:ln w="9525">
              <a:solidFill>
                <a:srgbClr val="69B5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8520" bIns="38520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endParaRPr>
            </a:p>
          </p:txBody>
        </p:sp>
      </p:grpSp>
      <p:sp>
        <p:nvSpPr>
          <p:cNvPr id="386" name="Google Shape;492;p29"/>
          <p:cNvSpPr/>
          <p:nvPr/>
        </p:nvSpPr>
        <p:spPr>
          <a:xfrm>
            <a:off x="531000" y="1281240"/>
            <a:ext cx="473207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Titolo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7" name="Google Shape;493;p29"/>
          <p:cNvSpPr/>
          <p:nvPr/>
        </p:nvSpPr>
        <p:spPr>
          <a:xfrm>
            <a:off x="544680" y="1486440"/>
            <a:ext cx="3868560" cy="61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attirare l’attenzione nei primi secondi. Rendilo brillante e intrigante, così le persone vorranno guardare il video fino alla fine.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8" name="Google Shape;494;p29"/>
          <p:cNvSpPr/>
          <p:nvPr/>
        </p:nvSpPr>
        <p:spPr>
          <a:xfrm>
            <a:off x="539640" y="2198160"/>
            <a:ext cx="23410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Mantenimento dell’attenzione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9" name="Google Shape;495;p29"/>
          <p:cNvSpPr/>
          <p:nvPr/>
        </p:nvSpPr>
        <p:spPr>
          <a:xfrm>
            <a:off x="544680" y="2406960"/>
            <a:ext cx="4391280" cy="61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Mantieni l’attenzione con contenuti interessanti, utili o emotivi.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Usa scene dinamiche, fatti interessanti o domande affinché lo spettatore non cambi contenuto.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0" name="Google Shape;496;p29"/>
          <p:cNvSpPr/>
          <p:nvPr/>
        </p:nvSpPr>
        <p:spPr>
          <a:xfrm>
            <a:off x="530640" y="3298680"/>
            <a:ext cx="124101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Invito all’azione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1" name="Google Shape;497;p29"/>
          <p:cNvSpPr/>
          <p:nvPr/>
        </p:nvSpPr>
        <p:spPr>
          <a:xfrm>
            <a:off x="530640" y="3507120"/>
            <a:ext cx="3544560" cy="44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Concludi il video con un chiaro invito: iscriversi, scrivere un commento, mettere un like o cliccare il link.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92" name="Google Shape;498;p29"/>
          <p:cNvSpPr/>
          <p:nvPr/>
        </p:nvSpPr>
        <p:spPr>
          <a:xfrm>
            <a:off x="4714560" y="555080"/>
            <a:ext cx="4159080" cy="27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Esempio</a:t>
            </a:r>
            <a:r>
              <a:rPr lang="ru-RU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93" name="Google Shape;499;p29"/>
          <p:cNvGrpSpPr/>
          <p:nvPr/>
        </p:nvGrpSpPr>
        <p:grpSpPr>
          <a:xfrm>
            <a:off x="4728600" y="1281240"/>
            <a:ext cx="109080" cy="125640"/>
            <a:chOff x="4728600" y="1281240"/>
            <a:chExt cx="109080" cy="125640"/>
          </a:xfrm>
        </p:grpSpPr>
        <p:sp>
          <p:nvSpPr>
            <p:cNvPr id="394" name="Google Shape;500;p29"/>
            <p:cNvSpPr/>
            <p:nvPr/>
          </p:nvSpPr>
          <p:spPr>
            <a:xfrm>
              <a:off x="4771800" y="1292040"/>
              <a:ext cx="52920" cy="11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19000"/>
                </a:lnSpc>
                <a:tabLst>
                  <a:tab pos="0" algn="l"/>
                </a:tabLst>
              </a:pPr>
              <a:r>
                <a:rPr lang="ru-RU" sz="580" u="none" strike="noStrike" dirty="0">
                  <a:solidFill>
                    <a:srgbClr val="69B5F0"/>
                  </a:solidFill>
                  <a:effectLst/>
                  <a:uFillTx/>
                  <a:latin typeface="Suisse Int'l Light" panose="020B0304000000000000" pitchFamily="34" charset="-78"/>
                  <a:ea typeface="Arial"/>
                </a:rPr>
                <a:t>1</a:t>
              </a:r>
              <a:endParaRPr lang="ru-RU" sz="58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5" name="Google Shape;501;p29"/>
            <p:cNvSpPr/>
            <p:nvPr/>
          </p:nvSpPr>
          <p:spPr>
            <a:xfrm>
              <a:off x="4728600" y="1281240"/>
              <a:ext cx="109080" cy="109080"/>
            </a:xfrm>
            <a:prstGeom prst="ellipse">
              <a:avLst/>
            </a:prstGeom>
            <a:noFill/>
            <a:ln w="9525">
              <a:solidFill>
                <a:srgbClr val="69B5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8520" bIns="38520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endParaRPr>
            </a:p>
          </p:txBody>
        </p:sp>
      </p:grpSp>
      <p:grpSp>
        <p:nvGrpSpPr>
          <p:cNvPr id="396" name="Google Shape;502;p29"/>
          <p:cNvGrpSpPr/>
          <p:nvPr/>
        </p:nvGrpSpPr>
        <p:grpSpPr>
          <a:xfrm>
            <a:off x="4743360" y="2286397"/>
            <a:ext cx="109080" cy="125640"/>
            <a:chOff x="4743360" y="2212920"/>
            <a:chExt cx="109080" cy="125640"/>
          </a:xfrm>
        </p:grpSpPr>
        <p:sp>
          <p:nvSpPr>
            <p:cNvPr id="397" name="Google Shape;503;p29"/>
            <p:cNvSpPr/>
            <p:nvPr/>
          </p:nvSpPr>
          <p:spPr>
            <a:xfrm>
              <a:off x="4776840" y="2223720"/>
              <a:ext cx="67320" cy="11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19000"/>
                </a:lnSpc>
                <a:tabLst>
                  <a:tab pos="0" algn="l"/>
                </a:tabLst>
              </a:pPr>
              <a:r>
                <a:rPr lang="ru-RU" sz="580" u="none" strike="noStrike" dirty="0">
                  <a:solidFill>
                    <a:srgbClr val="69B5F0"/>
                  </a:solidFill>
                  <a:effectLst/>
                  <a:uFillTx/>
                  <a:latin typeface="Suisse Int'l Light" panose="020B0304000000000000" pitchFamily="34" charset="-78"/>
                  <a:ea typeface="Arial"/>
                </a:rPr>
                <a:t>2</a:t>
              </a:r>
              <a:endParaRPr lang="ru-RU" sz="58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398" name="Google Shape;504;p29"/>
            <p:cNvSpPr/>
            <p:nvPr/>
          </p:nvSpPr>
          <p:spPr>
            <a:xfrm>
              <a:off x="4743360" y="2212920"/>
              <a:ext cx="109080" cy="109080"/>
            </a:xfrm>
            <a:prstGeom prst="ellipse">
              <a:avLst/>
            </a:prstGeom>
            <a:noFill/>
            <a:ln w="9525">
              <a:solidFill>
                <a:srgbClr val="69B5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8520" bIns="38520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endParaRPr>
            </a:p>
          </p:txBody>
        </p:sp>
      </p:grpSp>
      <p:grpSp>
        <p:nvGrpSpPr>
          <p:cNvPr id="399" name="Google Shape;505;p29"/>
          <p:cNvGrpSpPr/>
          <p:nvPr/>
        </p:nvGrpSpPr>
        <p:grpSpPr>
          <a:xfrm>
            <a:off x="4728600" y="3799234"/>
            <a:ext cx="109080" cy="125640"/>
            <a:chOff x="4728600" y="3733920"/>
            <a:chExt cx="109080" cy="125640"/>
          </a:xfrm>
        </p:grpSpPr>
        <p:sp>
          <p:nvSpPr>
            <p:cNvPr id="400" name="Google Shape;506;p29"/>
            <p:cNvSpPr/>
            <p:nvPr/>
          </p:nvSpPr>
          <p:spPr>
            <a:xfrm>
              <a:off x="4766760" y="3744720"/>
              <a:ext cx="67320" cy="1148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t">
              <a:noAutofit/>
            </a:bodyPr>
            <a:lstStyle/>
            <a:p>
              <a:pPr>
                <a:lnSpc>
                  <a:spcPct val="119000"/>
                </a:lnSpc>
                <a:tabLst>
                  <a:tab pos="0" algn="l"/>
                </a:tabLst>
              </a:pPr>
              <a:r>
                <a:rPr lang="ru-RU" sz="580" u="none" strike="noStrike" dirty="0">
                  <a:solidFill>
                    <a:srgbClr val="69B5F0"/>
                  </a:solidFill>
                  <a:effectLst/>
                  <a:uFillTx/>
                  <a:latin typeface="Suisse Int'l Light" panose="020B0304000000000000" pitchFamily="34" charset="-78"/>
                  <a:ea typeface="Arial"/>
                </a:rPr>
                <a:t>3</a:t>
              </a:r>
              <a:endParaRPr lang="ru-RU" sz="580" b="0" u="none" strike="noStrike" dirty="0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01" name="Google Shape;507;p29"/>
            <p:cNvSpPr/>
            <p:nvPr/>
          </p:nvSpPr>
          <p:spPr>
            <a:xfrm>
              <a:off x="4728600" y="3733920"/>
              <a:ext cx="109080" cy="109080"/>
            </a:xfrm>
            <a:prstGeom prst="ellipse">
              <a:avLst/>
            </a:prstGeom>
            <a:noFill/>
            <a:ln w="9525">
              <a:solidFill>
                <a:srgbClr val="69B5F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38520" bIns="38520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</a:tabLst>
              </a:pPr>
              <a:endParaRPr lang="ru-RU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4EA293-AA75-1989-385F-1300DEB8D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2" name="Google Shape;512;p30"/>
          <p:cNvSpPr/>
          <p:nvPr/>
        </p:nvSpPr>
        <p:spPr>
          <a:xfrm>
            <a:off x="539640" y="555480"/>
            <a:ext cx="4209840" cy="140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28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04.</a:t>
            </a:r>
            <a:r>
              <a:rPr lang="it-IT" sz="28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Sviluppare una strategia di promozione del prodotto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3" name="Google Shape;513;p30"/>
          <p:cNvSpPr/>
          <p:nvPr/>
        </p:nvSpPr>
        <p:spPr>
          <a:xfrm>
            <a:off x="1113840" y="3023640"/>
            <a:ext cx="2947320" cy="49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i consumatori: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schede informative, dirette con risultati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04" name="Google Shape;514;p30"/>
          <p:cNvSpPr/>
          <p:nvPr/>
        </p:nvSpPr>
        <p:spPr>
          <a:xfrm>
            <a:off x="1113840" y="3927240"/>
            <a:ext cx="294732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i consulenti: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Presentazione del prodotto, webinar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 esperti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05" name="Google Shape;515;p30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6" name="Google Shape;516;p30"/>
          <p:cNvPicPr/>
          <p:nvPr/>
        </p:nvPicPr>
        <p:blipFill>
          <a:blip r:embed="rId4"/>
          <a:stretch/>
        </p:blipFill>
        <p:spPr>
          <a:xfrm>
            <a:off x="552600" y="3039840"/>
            <a:ext cx="421920" cy="42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07" name="Google Shape;517;p30"/>
          <p:cNvPicPr/>
          <p:nvPr/>
        </p:nvPicPr>
        <p:blipFill>
          <a:blip r:embed="rId5"/>
          <a:stretch/>
        </p:blipFill>
        <p:spPr>
          <a:xfrm>
            <a:off x="539640" y="3921120"/>
            <a:ext cx="421920" cy="42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4" name="Google Shape;554;p30" descr=" "/>
          <p:cNvPicPr/>
          <p:nvPr/>
        </p:nvPicPr>
        <p:blipFill>
          <a:blip r:embed="rId6"/>
          <a:stretch/>
        </p:blipFill>
        <p:spPr>
          <a:xfrm>
            <a:off x="5124600" y="743040"/>
            <a:ext cx="2851200" cy="394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45" name="Google Shape;555;p30" descr=" "/>
          <p:cNvPicPr/>
          <p:nvPr/>
        </p:nvPicPr>
        <p:blipFill>
          <a:blip r:embed="rId6"/>
          <a:stretch/>
        </p:blipFill>
        <p:spPr>
          <a:xfrm>
            <a:off x="5122440" y="740880"/>
            <a:ext cx="2851200" cy="3945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98" name="Google Shape;608;p30"/>
          <p:cNvSpPr/>
          <p:nvPr/>
        </p:nvSpPr>
        <p:spPr>
          <a:xfrm>
            <a:off x="5286960" y="1467000"/>
            <a:ext cx="1310040" cy="422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122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endParaRPr lang="ru-RU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20000"/>
              </a:lnSpc>
              <a:tabLst>
                <a:tab pos="0" algn="l"/>
              </a:tabLst>
            </a:pPr>
            <a:r>
              <a:rPr lang="ru-RU" sz="1220" u="none" strike="noStrike" dirty="0" err="1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122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endParaRPr lang="ru-RU" sz="122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9" name="Google Shape;609;p30"/>
          <p:cNvSpPr/>
          <p:nvPr/>
        </p:nvSpPr>
        <p:spPr>
          <a:xfrm>
            <a:off x="5304240" y="1941736"/>
            <a:ext cx="1289160" cy="25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73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 meglio per bere</a:t>
            </a:r>
            <a:endParaRPr lang="ru-RU" sz="73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73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acqua di qualità</a:t>
            </a:r>
            <a:endParaRPr lang="ru-RU" sz="73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0" name="Google Shape;610;p30"/>
          <p:cNvSpPr/>
          <p:nvPr/>
        </p:nvSpPr>
        <p:spPr>
          <a:xfrm>
            <a:off x="5364360" y="3743280"/>
            <a:ext cx="1152720" cy="36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73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Una combo di vitamine, minerali e antiossidanti per nutrire e idratare ogni cellula</a:t>
            </a:r>
            <a:endParaRPr lang="ru-RU" sz="73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1" name="Google Shape;611;p30"/>
          <p:cNvSpPr/>
          <p:nvPr/>
        </p:nvSpPr>
        <p:spPr>
          <a:xfrm>
            <a:off x="6779880" y="3981240"/>
            <a:ext cx="982080" cy="47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73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Tutto ciò che serve per l’equilibrio idrico e minerale in un unico pack</a:t>
            </a:r>
            <a:endParaRPr lang="ru-RU" sz="73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616;p31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03" name="Google Shape;617;p31"/>
          <p:cNvSpPr/>
          <p:nvPr/>
        </p:nvSpPr>
        <p:spPr>
          <a:xfrm>
            <a:off x="576360" y="-366840"/>
            <a:ext cx="323676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u="none" strike="noStrike" dirty="0">
              <a:solidFill>
                <a:schemeClr val="lt1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504" name="Google Shape;618;p31"/>
          <p:cNvSpPr/>
          <p:nvPr/>
        </p:nvSpPr>
        <p:spPr>
          <a:xfrm>
            <a:off x="576360" y="-366840"/>
            <a:ext cx="323676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800" u="none" strike="noStrike" dirty="0">
              <a:solidFill>
                <a:schemeClr val="lt1"/>
              </a:solidFill>
              <a:effectLst/>
              <a:uFillTx/>
              <a:latin typeface="Suisse Int'l Light" panose="020B0304000000000000" pitchFamily="34" charset="-78"/>
              <a:ea typeface="Arial"/>
            </a:endParaRPr>
          </a:p>
        </p:txBody>
      </p:sp>
      <p:sp>
        <p:nvSpPr>
          <p:cNvPr id="505" name="Google Shape;619;p31"/>
          <p:cNvSpPr/>
          <p:nvPr/>
        </p:nvSpPr>
        <p:spPr>
          <a:xfrm>
            <a:off x="539640" y="1286280"/>
            <a:ext cx="3564360" cy="52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 semplice acqua senza minerali non rimane nell’organismo e può persino aumentare la disidratazione. </a:t>
            </a:r>
            <a:r>
              <a:rPr lang="it-IT" sz="9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aiuta l’acqua ad essere assimilata dalle cellule grazie all’equilibrio degli elettroliti.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6" name="Google Shape;620;p31"/>
          <p:cNvSpPr/>
          <p:nvPr/>
        </p:nvSpPr>
        <p:spPr>
          <a:xfrm>
            <a:off x="539640" y="789840"/>
            <a:ext cx="431640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Io bevo già acqua, perché dovrei usare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?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7" name="Google Shape;621;p31"/>
          <p:cNvSpPr/>
          <p:nvPr/>
        </p:nvSpPr>
        <p:spPr>
          <a:xfrm>
            <a:off x="539640" y="248760"/>
            <a:ext cx="377640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Domanda e risposta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8" name="Google Shape;622;p31"/>
          <p:cNvSpPr/>
          <p:nvPr/>
        </p:nvSpPr>
        <p:spPr>
          <a:xfrm>
            <a:off x="539640" y="2574000"/>
            <a:ext cx="377640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Vitamine e minerali lavorano insieme, ma hanno bisogno di un ambiente corretto per essere assimilati. </a:t>
            </a:r>
            <a:r>
              <a:rPr lang="it-IT" sz="9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aiuta a mantenere l’equilibrio idro-salino, grazie al quale i nutrienti raggiungono realmente le cellule e apportano benefici.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09" name="Google Shape;623;p31"/>
          <p:cNvSpPr/>
          <p:nvPr/>
        </p:nvSpPr>
        <p:spPr>
          <a:xfrm>
            <a:off x="539640" y="2194920"/>
            <a:ext cx="40320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Prendo già delle vitamine, non è sufficiente?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0" name="Google Shape;624;p31"/>
          <p:cNvSpPr/>
          <p:nvPr/>
        </p:nvSpPr>
        <p:spPr>
          <a:xfrm>
            <a:off x="539640" y="3912480"/>
            <a:ext cx="3869280" cy="52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Sì, </a:t>
            </a:r>
            <a:r>
              <a:rPr lang="it-IT" sz="9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è pensato per l’uso quotidiano. Fa parte di un regime idrico corretto, soprattutto se vivi in città, ti muovi molto, viaggi spesso in aereo o semplicemente vuoi sentirti meglio.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1" name="Google Shape;625;p31"/>
          <p:cNvSpPr/>
          <p:nvPr/>
        </p:nvSpPr>
        <p:spPr>
          <a:xfrm>
            <a:off x="539640" y="3588120"/>
            <a:ext cx="37764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Potrò assumerlo ogni giorno?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512" name="Google Shape;626;p31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13" name="Google Shape;627;p31"/>
          <p:cNvSpPr/>
          <p:nvPr/>
        </p:nvSpPr>
        <p:spPr>
          <a:xfrm>
            <a:off x="4856400" y="1129320"/>
            <a:ext cx="3902400" cy="52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non è un trattamento, ma una prevenzione intelligente. Aiuta l’organismo a gestire meglio la stanchezza, a recuperare più rapidamente 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 a mantenerti in equilibrio prima che compaiano i sintomi.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4" name="Google Shape;628;p31"/>
          <p:cNvSpPr/>
          <p:nvPr/>
        </p:nvSpPr>
        <p:spPr>
          <a:xfrm>
            <a:off x="4856400" y="789120"/>
            <a:ext cx="43164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Non ho problemi di salute, perché dovrei usarlo?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5" name="Google Shape;629;p31"/>
          <p:cNvSpPr/>
          <p:nvPr/>
        </p:nvSpPr>
        <p:spPr>
          <a:xfrm>
            <a:off x="4856400" y="2554200"/>
            <a:ext cx="3710880" cy="66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L’acqua minerale può essere utile, ma ognuna ha una propria composizione e un effetto specifico. Di solito si consuma a cicli e non ogni giorno. </a:t>
            </a:r>
            <a:r>
              <a:rPr lang="it-IT" sz="9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9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 porta ad un equilibrio idrico intelligente, non è semplicemente acqua minerale.</a:t>
            </a:r>
            <a:endParaRPr lang="ru-RU" sz="9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516" name="Google Shape;630;p31"/>
          <p:cNvSpPr/>
          <p:nvPr/>
        </p:nvSpPr>
        <p:spPr>
          <a:xfrm>
            <a:off x="4856400" y="2194200"/>
            <a:ext cx="40320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Bevo già acqua minerale, non è la stessa cosa?</a:t>
            </a:r>
            <a:endParaRPr lang="ru-RU" sz="14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50;p5"/>
          <p:cNvPicPr/>
          <p:nvPr/>
        </p:nvPicPr>
        <p:blipFill>
          <a:blip r:embed="rId2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1" name="Google Shape;51;p5"/>
          <p:cNvSpPr/>
          <p:nvPr/>
        </p:nvSpPr>
        <p:spPr>
          <a:xfrm>
            <a:off x="539640" y="555480"/>
            <a:ext cx="4919040" cy="86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Che cos’è l’equilibrio 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idro-salino?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Google Shape;52;p5"/>
          <p:cNvSpPr/>
          <p:nvPr/>
        </p:nvSpPr>
        <p:spPr>
          <a:xfrm>
            <a:off x="539640" y="1535040"/>
            <a:ext cx="4032000" cy="1507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È la condizione in cui nel corpo si mantiene un corretto rapporto tra acqua e minerali (elettroliti), che aiutano a condurre l’idratazione e i nutrienti là dove sono necessari. Senza questo equilibrio, muscoli, cuore e cervello funzionano peggio, compaiono stanchezza, crampi e sensazione di pesantezza.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3" name="Google Shape;53;p5"/>
          <p:cNvSpPr/>
          <p:nvPr/>
        </p:nvSpPr>
        <p:spPr>
          <a:xfrm>
            <a:off x="539640" y="3611520"/>
            <a:ext cx="403200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Perché è importante: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 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4" name="Google Shape;54;p5"/>
          <p:cNvSpPr/>
          <p:nvPr/>
        </p:nvSpPr>
        <p:spPr>
          <a:xfrm>
            <a:off x="539640" y="3945600"/>
            <a:ext cx="4793760" cy="67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 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permettere ai muscoli di funzionare senza crampi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 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far sì che il cuore lavori in modo regolare e tranquillo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 </a:t>
            </a:r>
            <a:r>
              <a:rPr lang="ru-RU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evitare gonfiore e pesantezza eccessiva nel corpo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  </a:t>
            </a:r>
            <a:r>
              <a:rPr lang="it-IT" sz="11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sentirci energici e pieni di vitalità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5" name="Google Shape;55;p5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1E9035-1134-D989-BB90-6949152A5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7" name="Google Shape;635;p32"/>
          <p:cNvSpPr/>
          <p:nvPr/>
        </p:nvSpPr>
        <p:spPr>
          <a:xfrm>
            <a:off x="539640" y="555480"/>
            <a:ext cx="3925800" cy="97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Materiali per il consulente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8" name="Google Shape;636;p32"/>
          <p:cNvSpPr/>
          <p:nvPr/>
        </p:nvSpPr>
        <p:spPr>
          <a:xfrm>
            <a:off x="802800" y="2571840"/>
            <a:ext cx="4768560" cy="245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Video del prodotto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Presentazione del prodotto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Webinar sulla novità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Libreria dei contenuti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Schede informative —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presentazione B2C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Presentazione «come vendere»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/ </a:t>
            </a:r>
            <a:r>
              <a:rPr lang="it-IT" sz="14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Plus”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19" name="Google Shape;637;p32"/>
          <p:cNvPicPr/>
          <p:nvPr/>
        </p:nvPicPr>
        <p:blipFill>
          <a:blip r:embed="rId3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20" name="Google Shape;638;p32"/>
          <p:cNvSpPr/>
          <p:nvPr/>
        </p:nvSpPr>
        <p:spPr>
          <a:xfrm>
            <a:off x="539640" y="2571840"/>
            <a:ext cx="2628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1" name="Google Shape;639;p32"/>
          <p:cNvSpPr/>
          <p:nvPr/>
        </p:nvSpPr>
        <p:spPr>
          <a:xfrm>
            <a:off x="539640" y="2826720"/>
            <a:ext cx="2628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2" name="Google Shape;640;p32"/>
          <p:cNvSpPr/>
          <p:nvPr/>
        </p:nvSpPr>
        <p:spPr>
          <a:xfrm>
            <a:off x="539640" y="3085560"/>
            <a:ext cx="2628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3" name="Google Shape;641;p32"/>
          <p:cNvSpPr/>
          <p:nvPr/>
        </p:nvSpPr>
        <p:spPr>
          <a:xfrm>
            <a:off x="539640" y="3348720"/>
            <a:ext cx="2628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4" name="Google Shape;642;p32"/>
          <p:cNvSpPr/>
          <p:nvPr/>
        </p:nvSpPr>
        <p:spPr>
          <a:xfrm>
            <a:off x="539640" y="3607560"/>
            <a:ext cx="2628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5" name="Google Shape;643;p32"/>
          <p:cNvSpPr/>
          <p:nvPr/>
        </p:nvSpPr>
        <p:spPr>
          <a:xfrm>
            <a:off x="539640" y="4137480"/>
            <a:ext cx="26280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→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8" name="Google Shape;726;p32"/>
          <p:cNvSpPr/>
          <p:nvPr/>
        </p:nvSpPr>
        <p:spPr>
          <a:xfrm>
            <a:off x="5500080" y="1636200"/>
            <a:ext cx="2215440" cy="71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ru-RU" sz="206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206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endParaRPr lang="ru-RU" sz="206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tabLst>
                <a:tab pos="0" algn="l"/>
              </a:tabLst>
            </a:pPr>
            <a:r>
              <a:rPr lang="ru-RU" sz="2060" u="none" strike="noStrike" dirty="0" err="1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06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endParaRPr lang="ru-RU" sz="206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9" name="Google Shape;727;p32"/>
          <p:cNvSpPr/>
          <p:nvPr/>
        </p:nvSpPr>
        <p:spPr>
          <a:xfrm>
            <a:off x="5441040" y="2381400"/>
            <a:ext cx="2328480" cy="43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24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Il meglio per bere acqua</a:t>
            </a:r>
            <a:endParaRPr lang="ru-RU" sz="12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240" u="none" strike="noStrike" dirty="0">
                <a:solidFill>
                  <a:srgbClr val="FFFFFF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 qualità</a:t>
            </a:r>
            <a:endParaRPr lang="ru-RU" sz="12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10" name="Google Shape;728;p32" descr=" "/>
          <p:cNvPicPr/>
          <p:nvPr/>
        </p:nvPicPr>
        <p:blipFill>
          <a:blip r:embed="rId4"/>
          <a:stretch/>
        </p:blipFill>
        <p:spPr>
          <a:xfrm>
            <a:off x="6845400" y="1324080"/>
            <a:ext cx="83520" cy="11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1" name="Google Shape;729;p32" descr=" "/>
          <p:cNvPicPr/>
          <p:nvPr/>
        </p:nvPicPr>
        <p:blipFill>
          <a:blip r:embed="rId5"/>
          <a:stretch/>
        </p:blipFill>
        <p:spPr>
          <a:xfrm>
            <a:off x="6726600" y="1324080"/>
            <a:ext cx="16560" cy="11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2" name="Google Shape;730;p32" descr=" "/>
          <p:cNvPicPr/>
          <p:nvPr/>
        </p:nvPicPr>
        <p:blipFill>
          <a:blip r:embed="rId6"/>
          <a:stretch/>
        </p:blipFill>
        <p:spPr>
          <a:xfrm>
            <a:off x="6758640" y="1355760"/>
            <a:ext cx="71640" cy="8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3" name="Google Shape;731;p32" descr=" "/>
          <p:cNvPicPr/>
          <p:nvPr/>
        </p:nvPicPr>
        <p:blipFill>
          <a:blip r:embed="rId7"/>
          <a:stretch/>
        </p:blipFill>
        <p:spPr>
          <a:xfrm>
            <a:off x="6638760" y="1353600"/>
            <a:ext cx="76680" cy="8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4" name="Google Shape;732;p32" descr=" "/>
          <p:cNvPicPr/>
          <p:nvPr/>
        </p:nvPicPr>
        <p:blipFill>
          <a:blip r:embed="rId5"/>
          <a:stretch/>
        </p:blipFill>
        <p:spPr>
          <a:xfrm>
            <a:off x="6609960" y="1324080"/>
            <a:ext cx="16560" cy="11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5" name="Google Shape;733;p32" descr=" "/>
          <p:cNvPicPr/>
          <p:nvPr/>
        </p:nvPicPr>
        <p:blipFill>
          <a:blip r:embed="rId8"/>
          <a:stretch/>
        </p:blipFill>
        <p:spPr>
          <a:xfrm>
            <a:off x="6511320" y="1353600"/>
            <a:ext cx="83520" cy="8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6" name="Google Shape;734;p32" descr=" "/>
          <p:cNvPicPr/>
          <p:nvPr/>
        </p:nvPicPr>
        <p:blipFill>
          <a:blip r:embed="rId9"/>
          <a:stretch/>
        </p:blipFill>
        <p:spPr>
          <a:xfrm>
            <a:off x="6370920" y="1353600"/>
            <a:ext cx="83160" cy="8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7" name="Google Shape;735;p32" descr=" "/>
          <p:cNvPicPr/>
          <p:nvPr/>
        </p:nvPicPr>
        <p:blipFill>
          <a:blip r:embed="rId10"/>
          <a:stretch/>
        </p:blipFill>
        <p:spPr>
          <a:xfrm>
            <a:off x="6466320" y="1353960"/>
            <a:ext cx="40320" cy="80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18" name="Google Shape;736;p32" descr=" "/>
          <p:cNvPicPr/>
          <p:nvPr/>
        </p:nvPicPr>
        <p:blipFill>
          <a:blip r:embed="rId11"/>
          <a:stretch/>
        </p:blipFill>
        <p:spPr>
          <a:xfrm>
            <a:off x="6286320" y="1353600"/>
            <a:ext cx="76680" cy="828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60;p6"/>
          <p:cNvPicPr/>
          <p:nvPr/>
        </p:nvPicPr>
        <p:blipFill>
          <a:blip r:embed="rId2"/>
          <a:stretch/>
        </p:blipFill>
        <p:spPr>
          <a:xfrm>
            <a:off x="0" y="1440"/>
            <a:ext cx="9145800" cy="5141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47" name="Google Shape;61;p6"/>
          <p:cNvSpPr/>
          <p:nvPr/>
        </p:nvSpPr>
        <p:spPr>
          <a:xfrm>
            <a:off x="539640" y="555480"/>
            <a:ext cx="426384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Cosa ostacola l’equilibrio: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8" name="Google Shape;62;p6"/>
          <p:cNvSpPr/>
          <p:nvPr/>
        </p:nvSpPr>
        <p:spPr>
          <a:xfrm>
            <a:off x="895680" y="2071800"/>
            <a:ext cx="4263840" cy="2800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Beviamo poca acqua o acqua non adatta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Molto caffè, tè o alcol non fanno che disidratare l’organismo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Perdiamo minerali attraverso il sudore: con il caldo, durante gli allenamenti, o svolgendo lavori che implicano un intenso dispendio energetico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Consumiamo molti alimenti salati e pochi ortaggi e frutta freschi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49" name="Google Shape;63;p6"/>
          <p:cNvPicPr/>
          <p:nvPr/>
        </p:nvPicPr>
        <p:blipFill>
          <a:blip r:embed="rId3"/>
          <a:stretch/>
        </p:blipFill>
        <p:spPr>
          <a:xfrm>
            <a:off x="527040" y="2104212"/>
            <a:ext cx="142200" cy="14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0" name="Google Shape;64;p6"/>
          <p:cNvPicPr/>
          <p:nvPr/>
        </p:nvPicPr>
        <p:blipFill>
          <a:blip r:embed="rId3"/>
          <a:stretch/>
        </p:blipFill>
        <p:spPr>
          <a:xfrm>
            <a:off x="527040" y="2756764"/>
            <a:ext cx="142200" cy="14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1" name="Google Shape;65;p6"/>
          <p:cNvPicPr/>
          <p:nvPr/>
        </p:nvPicPr>
        <p:blipFill>
          <a:blip r:embed="rId3"/>
          <a:stretch/>
        </p:blipFill>
        <p:spPr>
          <a:xfrm>
            <a:off x="527040" y="3393964"/>
            <a:ext cx="142200" cy="14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2" name="Google Shape;66;p6"/>
          <p:cNvPicPr/>
          <p:nvPr/>
        </p:nvPicPr>
        <p:blipFill>
          <a:blip r:embed="rId3"/>
          <a:stretch/>
        </p:blipFill>
        <p:spPr>
          <a:xfrm>
            <a:off x="527040" y="4271040"/>
            <a:ext cx="142200" cy="14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53" name="Google Shape;67;p6"/>
          <p:cNvPicPr/>
          <p:nvPr/>
        </p:nvPicPr>
        <p:blipFill>
          <a:blip r:embed="rId4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72;p7"/>
          <p:cNvSpPr/>
          <p:nvPr/>
        </p:nvSpPr>
        <p:spPr>
          <a:xfrm>
            <a:off x="539640" y="504360"/>
            <a:ext cx="563724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Composizione di </a:t>
            </a:r>
            <a:r>
              <a:rPr lang="it-IT" sz="28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it-IT" sz="28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55" name="Google Shape;73;p7"/>
          <p:cNvPicPr/>
          <p:nvPr/>
        </p:nvPicPr>
        <p:blipFill>
          <a:blip r:embed="rId2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6" name="Google Shape;74;p7"/>
          <p:cNvSpPr/>
          <p:nvPr/>
        </p:nvSpPr>
        <p:spPr>
          <a:xfrm>
            <a:off x="539640" y="1192680"/>
            <a:ext cx="2579400" cy="26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1000"/>
              </a:lnSpc>
              <a:tabLst>
                <a:tab pos="0" algn="l"/>
              </a:tabLst>
            </a:pPr>
            <a:r>
              <a:rPr lang="ru-RU" sz="1100" u="none" strike="noStrike" dirty="0">
                <a:solidFill>
                  <a:srgbClr val="000000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H-500</a:t>
            </a:r>
            <a:endParaRPr lang="ru-RU" sz="11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57" name="Google Shape;75;p7"/>
          <p:cNvSpPr/>
          <p:nvPr/>
        </p:nvSpPr>
        <p:spPr>
          <a:xfrm>
            <a:off x="539640" y="1440000"/>
            <a:ext cx="4379040" cy="56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Potente formula antiossidante, supporto alla salute a livello cellulare, meno stanchezza e stress, più energia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8" name="Google Shape;76;p7"/>
          <p:cNvSpPr/>
          <p:nvPr/>
        </p:nvSpPr>
        <p:spPr>
          <a:xfrm>
            <a:off x="539640" y="2882880"/>
            <a:ext cx="2579400" cy="26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1000"/>
              </a:lnSpc>
              <a:tabLst>
                <a:tab pos="0" algn="l"/>
              </a:tabLst>
            </a:pP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Coral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-Mine</a:t>
            </a:r>
            <a:endParaRPr lang="ru-RU" sz="11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59" name="Google Shape;77;p7"/>
          <p:cNvSpPr/>
          <p:nvPr/>
        </p:nvSpPr>
        <p:spPr>
          <a:xfrm>
            <a:off x="539640" y="3133080"/>
            <a:ext cx="4515840" cy="561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Migliora la qualità e il gusto dell’acqua e l’arricchisce con minerali utili alla salute, pratiche bustine monodose per un utilizzo rapido e semplice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Google Shape;78;p7"/>
          <p:cNvSpPr/>
          <p:nvPr/>
        </p:nvSpPr>
        <p:spPr>
          <a:xfrm>
            <a:off x="539640" y="1964520"/>
            <a:ext cx="2579400" cy="26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1000"/>
              </a:lnSpc>
              <a:tabLst>
                <a:tab pos="0" algn="l"/>
              </a:tabLst>
            </a:pP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Pentokan</a:t>
            </a: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 K+</a:t>
            </a:r>
            <a:endParaRPr lang="ru-RU" sz="11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61" name="Google Shape;79;p7"/>
          <p:cNvSpPr/>
          <p:nvPr/>
        </p:nvSpPr>
        <p:spPr>
          <a:xfrm>
            <a:off x="539640" y="2214720"/>
            <a:ext cx="4515840" cy="42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Supporta un elevato livello di energia e performance, aiuta a recuperare più velocemente dopo carichi di lavoro e stress, sostiene 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 salute del cuore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Google Shape;80;p7"/>
          <p:cNvSpPr/>
          <p:nvPr/>
        </p:nvSpPr>
        <p:spPr>
          <a:xfrm>
            <a:off x="539640" y="3810960"/>
            <a:ext cx="2579400" cy="26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51000"/>
              </a:lnSpc>
              <a:tabLst>
                <a:tab pos="0" algn="l"/>
              </a:tabLst>
            </a:pPr>
            <a:r>
              <a:rPr lang="it-IT" sz="1100" u="none" strike="noStrike" dirty="0" err="1">
                <a:solidFill>
                  <a:srgbClr val="000000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Oceanmin</a:t>
            </a:r>
            <a:endParaRPr lang="ru-RU" sz="11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63" name="Google Shape;81;p7"/>
          <p:cNvSpPr/>
          <p:nvPr/>
        </p:nvSpPr>
        <p:spPr>
          <a:xfrm>
            <a:off x="539640" y="4061160"/>
            <a:ext cx="4758120" cy="1009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22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Aiuta a contrastare la sensazione di stanchezza, aumenta la resistenza fisica e le prestazioni mentali, contribuisce a normalizzare l’equilibrio emotivo e ad aumentare la resistenza allo stress, sostiene la funzione cardiaca e rafforza il tessuto osseo</a:t>
            </a:r>
            <a:endParaRPr lang="ru-RU" sz="11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64" name="Google Shape;82;p7"/>
          <p:cNvPicPr/>
          <p:nvPr/>
        </p:nvPicPr>
        <p:blipFill>
          <a:blip r:embed="rId3"/>
          <a:stretch/>
        </p:blipFill>
        <p:spPr>
          <a:xfrm>
            <a:off x="4000680" y="22680"/>
            <a:ext cx="5143320" cy="514332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87;p8"/>
          <p:cNvPicPr/>
          <p:nvPr/>
        </p:nvPicPr>
        <p:blipFill>
          <a:blip r:embed="rId2"/>
          <a:srcRect l="2538" t="2084" r="101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6" name="Google Shape;88;p8"/>
          <p:cNvSpPr/>
          <p:nvPr/>
        </p:nvSpPr>
        <p:spPr>
          <a:xfrm>
            <a:off x="539640" y="1533240"/>
            <a:ext cx="263484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Effetto complessivo:</a:t>
            </a:r>
            <a:endParaRPr lang="ru-RU" sz="14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67" name="Google Shape;89;p8"/>
          <p:cNvSpPr/>
          <p:nvPr/>
        </p:nvSpPr>
        <p:spPr>
          <a:xfrm>
            <a:off x="539640" y="1782720"/>
            <a:ext cx="321552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Acqua + minerali + antiossidanti = risultato percepibile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Google Shape;90;p8"/>
          <p:cNvSpPr/>
          <p:nvPr/>
        </p:nvSpPr>
        <p:spPr>
          <a:xfrm>
            <a:off x="539640" y="2608920"/>
            <a:ext cx="295812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Equilibrio di potassio e magnesio:</a:t>
            </a:r>
            <a:endParaRPr lang="ru-RU" sz="14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69" name="Google Shape;91;p8"/>
          <p:cNvSpPr/>
          <p:nvPr/>
        </p:nvSpPr>
        <p:spPr>
          <a:xfrm>
            <a:off x="539640" y="2858400"/>
            <a:ext cx="321552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La chiave per l’idratazione cellulare e la prevenzione degli edemi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Google Shape;92;p8"/>
          <p:cNvSpPr/>
          <p:nvPr/>
        </p:nvSpPr>
        <p:spPr>
          <a:xfrm>
            <a:off x="539640" y="3684960"/>
            <a:ext cx="4032000" cy="21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" panose="020B0504000000000000" pitchFamily="34" charset="-78"/>
                <a:ea typeface="Arial"/>
                <a:cs typeface="Suisse Int'l" panose="020B0504000000000000" pitchFamily="34" charset="-78"/>
              </a:rPr>
              <a:t>Non è semplicemente un integratore alimentare:</a:t>
            </a:r>
            <a:endParaRPr lang="ru-RU" sz="1400" u="none" strike="noStrike" dirty="0">
              <a:solidFill>
                <a:srgbClr val="000000"/>
              </a:solidFill>
              <a:effectLst/>
              <a:uFillTx/>
              <a:latin typeface="Suisse Int'l" panose="020B0504000000000000" pitchFamily="34" charset="-78"/>
              <a:cs typeface="Suisse Int'l" panose="020B0504000000000000" pitchFamily="34" charset="-78"/>
            </a:endParaRPr>
          </a:p>
        </p:txBody>
      </p:sp>
      <p:sp>
        <p:nvSpPr>
          <p:cNvPr id="71" name="Google Shape;93;p8"/>
          <p:cNvSpPr/>
          <p:nvPr/>
        </p:nvSpPr>
        <p:spPr>
          <a:xfrm>
            <a:off x="539640" y="3934440"/>
            <a:ext cx="3400560" cy="942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18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È un rituale quotidiano di recupero e prevenzione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2" name="Google Shape;94;p8"/>
          <p:cNvSpPr/>
          <p:nvPr/>
        </p:nvSpPr>
        <p:spPr>
          <a:xfrm>
            <a:off x="539640" y="504360"/>
            <a:ext cx="4146660" cy="86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Composizione di</a:t>
            </a:r>
            <a:r>
              <a:rPr lang="ru-RU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r>
              <a:rPr lang="ru-RU" sz="2800" u="none" strike="noStrike" dirty="0" err="1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Hydramax</a:t>
            </a:r>
            <a:r>
              <a:rPr lang="ru-RU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Plus </a:t>
            </a:r>
            <a:endParaRPr lang="ru-RU" sz="28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3" name="Google Shape;95;p8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2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100;p9"/>
          <p:cNvPicPr/>
          <p:nvPr/>
        </p:nvPicPr>
        <p:blipFill>
          <a:blip r:embed="rId2"/>
          <a:srcRect l="9872" t="19462" r="8549" b="11706"/>
          <a:stretch/>
        </p:blipFill>
        <p:spPr>
          <a:xfrm>
            <a:off x="0" y="0"/>
            <a:ext cx="9143640" cy="5143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Google Shape;101;p9"/>
          <p:cNvSpPr/>
          <p:nvPr/>
        </p:nvSpPr>
        <p:spPr>
          <a:xfrm rot="16200000">
            <a:off x="611640" y="-617400"/>
            <a:ext cx="5136840" cy="6373080"/>
          </a:xfrm>
          <a:prstGeom prst="rect">
            <a:avLst/>
          </a:prstGeom>
          <a:gradFill rotWithShape="0">
            <a:gsLst>
              <a:gs pos="0">
                <a:srgbClr val="73AEDD"/>
              </a:gs>
              <a:gs pos="100000">
                <a:srgbClr val="73AEDD">
                  <a:alpha val="0"/>
                </a:srgbClr>
              </a:gs>
            </a:gsLst>
            <a:lin ang="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Calibri"/>
              <a:ea typeface="Calibri"/>
            </a:endParaRPr>
          </a:p>
        </p:txBody>
      </p:sp>
      <p:sp>
        <p:nvSpPr>
          <p:cNvPr id="76" name="Google Shape;102;p9"/>
          <p:cNvSpPr/>
          <p:nvPr/>
        </p:nvSpPr>
        <p:spPr>
          <a:xfrm>
            <a:off x="539640" y="519120"/>
            <a:ext cx="4032000" cy="43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8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 chi è indicato?</a:t>
            </a:r>
            <a:endParaRPr lang="ru-RU" sz="28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7" name="Google Shape;103;p9"/>
          <p:cNvSpPr/>
          <p:nvPr/>
        </p:nvSpPr>
        <p:spPr>
          <a:xfrm>
            <a:off x="1113840" y="1355760"/>
            <a:ext cx="352260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persone attive e sportivi: per il recupero dopo gli allenamenti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8" name="Google Shape;104;p9"/>
          <p:cNvSpPr/>
          <p:nvPr/>
        </p:nvSpPr>
        <p:spPr>
          <a:xfrm>
            <a:off x="1113840" y="1941840"/>
            <a:ext cx="321012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 chi ha l’abitudine di bere molto caffè, dormire poco, lavorare fino a tardi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79" name="Google Shape;105;p9"/>
          <p:cNvSpPr/>
          <p:nvPr/>
        </p:nvSpPr>
        <p:spPr>
          <a:xfrm>
            <a:off x="1113840" y="2528280"/>
            <a:ext cx="338364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Consumatori che seguono programmi detox, depurativi o di riduzione del peso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0" name="Google Shape;106;p9"/>
          <p:cNvSpPr/>
          <p:nvPr/>
        </p:nvSpPr>
        <p:spPr>
          <a:xfrm>
            <a:off x="1113840" y="3186360"/>
            <a:ext cx="321012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 chi trascorre molto tempo al caldo o in condizioni di elevata perdita di liquidi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81" name="Google Shape;107;p9"/>
          <p:cNvSpPr/>
          <p:nvPr/>
        </p:nvSpPr>
        <p:spPr>
          <a:xfrm>
            <a:off x="1113840" y="3791160"/>
            <a:ext cx="3522600" cy="33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100" u="none" strike="noStrike" dirty="0">
                <a:solidFill>
                  <a:schemeClr val="lt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 chiunque voglia evitare la disidratazione e mantenere un sano equilibrio di acqua e minerali</a:t>
            </a:r>
            <a:endParaRPr lang="ru-RU" sz="1100" b="0" u="none" strike="noStrike" dirty="0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pic>
        <p:nvPicPr>
          <p:cNvPr id="82" name="Google Shape;108;p9"/>
          <p:cNvPicPr/>
          <p:nvPr/>
        </p:nvPicPr>
        <p:blipFill>
          <a:blip r:embed="rId3"/>
          <a:stretch/>
        </p:blipFill>
        <p:spPr>
          <a:xfrm>
            <a:off x="8141760" y="33264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Google Shape;109;p9"/>
          <p:cNvPicPr/>
          <p:nvPr/>
        </p:nvPicPr>
        <p:blipFill>
          <a:blip r:embed="rId4"/>
          <a:stretch/>
        </p:blipFill>
        <p:spPr>
          <a:xfrm>
            <a:off x="558720" y="1343160"/>
            <a:ext cx="386640" cy="38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Google Shape;110;p9"/>
          <p:cNvPicPr/>
          <p:nvPr/>
        </p:nvPicPr>
        <p:blipFill>
          <a:blip r:embed="rId5"/>
          <a:stretch/>
        </p:blipFill>
        <p:spPr>
          <a:xfrm>
            <a:off x="558720" y="1930680"/>
            <a:ext cx="386640" cy="38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Google Shape;111;p9"/>
          <p:cNvPicPr/>
          <p:nvPr/>
        </p:nvPicPr>
        <p:blipFill>
          <a:blip r:embed="rId6"/>
          <a:stretch/>
        </p:blipFill>
        <p:spPr>
          <a:xfrm>
            <a:off x="558720" y="2513520"/>
            <a:ext cx="386640" cy="38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Google Shape;112;p9"/>
          <p:cNvPicPr/>
          <p:nvPr/>
        </p:nvPicPr>
        <p:blipFill>
          <a:blip r:embed="rId7"/>
          <a:stretch/>
        </p:blipFill>
        <p:spPr>
          <a:xfrm>
            <a:off x="558720" y="3142324"/>
            <a:ext cx="386640" cy="386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Google Shape;113;p9"/>
          <p:cNvPicPr/>
          <p:nvPr/>
        </p:nvPicPr>
        <p:blipFill>
          <a:blip r:embed="rId8"/>
          <a:stretch/>
        </p:blipFill>
        <p:spPr>
          <a:xfrm>
            <a:off x="554760" y="3755160"/>
            <a:ext cx="394560" cy="39456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118;p10"/>
          <p:cNvSpPr/>
          <p:nvPr/>
        </p:nvSpPr>
        <p:spPr>
          <a:xfrm>
            <a:off x="560160" y="764640"/>
            <a:ext cx="20314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18-25 </a:t>
            </a:r>
            <a:r>
              <a:rPr lang="it-IT" sz="184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anni</a:t>
            </a:r>
            <a:endParaRPr lang="ru-RU" sz="18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9" name="Google Shape;119;p10"/>
          <p:cNvPicPr/>
          <p:nvPr/>
        </p:nvPicPr>
        <p:blipFill>
          <a:blip r:embed="rId2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Google Shape;120;p10"/>
          <p:cNvSpPr/>
          <p:nvPr/>
        </p:nvSpPr>
        <p:spPr>
          <a:xfrm>
            <a:off x="4591080" y="764640"/>
            <a:ext cx="20314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26-35 </a:t>
            </a:r>
            <a:r>
              <a:rPr lang="it-IT" sz="184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anni</a:t>
            </a:r>
            <a:r>
              <a:rPr lang="ru-RU" sz="184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endParaRPr lang="ru-RU" sz="18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1" name="Google Shape;121;p10"/>
          <p:cNvSpPr/>
          <p:nvPr/>
        </p:nvSpPr>
        <p:spPr>
          <a:xfrm>
            <a:off x="560160" y="248760"/>
            <a:ext cx="377640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Target per fascia d’età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2" name="Google Shape;122;p10"/>
          <p:cNvSpPr/>
          <p:nvPr/>
        </p:nvSpPr>
        <p:spPr>
          <a:xfrm>
            <a:off x="560160" y="14688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3" name="Google Shape;123;p10"/>
          <p:cNvSpPr/>
          <p:nvPr/>
        </p:nvSpPr>
        <p:spPr>
          <a:xfrm>
            <a:off x="560160" y="1758600"/>
            <a:ext cx="3646080" cy="69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Periodo di studio o inizio carriera, passa molto tempo davanti al computer o usando lo smartphone. Frequenta allenamenti, danza, conduce uno stile di vita attivo e ama uscire. Vive in modo dinamico: dorme poco, beve molto caffè, spesso fa spuntini al posto di pasti completi o consuma fast food.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Google Shape;124;p10"/>
          <p:cNvSpPr/>
          <p:nvPr/>
        </p:nvSpPr>
        <p:spPr>
          <a:xfrm>
            <a:off x="560160" y="26136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Google Shape;125;p10"/>
          <p:cNvSpPr/>
          <p:nvPr/>
        </p:nvSpPr>
        <p:spPr>
          <a:xfrm>
            <a:off x="560160" y="2901600"/>
            <a:ext cx="37396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Disidratazione dovuta a caffè, alcol e stress → pelle secca e spenta. Spesso presenta gonfiore al mattino, dopo feste o dopo aver mangiato del cibo salato. Disidratazione dopo notti insonni, sport senza reintegro di minerali → possibili crampi e debolezza.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Google Shape;126;p10"/>
          <p:cNvSpPr/>
          <p:nvPr/>
        </p:nvSpPr>
        <p:spPr>
          <a:xfrm>
            <a:off x="560160" y="376776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Google Shape;127;p10"/>
          <p:cNvSpPr/>
          <p:nvPr/>
        </p:nvSpPr>
        <p:spPr>
          <a:xfrm>
            <a:off x="560160" y="4070520"/>
            <a:ext cx="36460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Eliminare rapidamente i segni della stanchezza o della mancanza di sonno, “per avere un viso fresco”. Ripristinare l’equilibrio dopo lo sport o un weekend molto attivo, seguendo la moda dei blogger: bere eleganti bevande “elettrolitiche”.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Google Shape;128;p10"/>
          <p:cNvSpPr/>
          <p:nvPr/>
        </p:nvSpPr>
        <p:spPr>
          <a:xfrm>
            <a:off x="4587840" y="1468800"/>
            <a:ext cx="3739680" cy="53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  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9" name="Google Shape;129;p10"/>
          <p:cNvSpPr/>
          <p:nvPr/>
        </p:nvSpPr>
        <p:spPr>
          <a:xfrm>
            <a:off x="4587840" y="1758600"/>
            <a:ext cx="37396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Sta costruendo la sua carriera, spesso lavora in ufficio, alla guida o al computer portatile. Si allena regolarmente: palestra, pilates, yoga.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Inizia già a prendersi cura della salute e della sua età biologica: acquista integratori e legge le etichette quando fa spesa. 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Google Shape;130;p10"/>
          <p:cNvSpPr/>
          <p:nvPr/>
        </p:nvSpPr>
        <p:spPr>
          <a:xfrm>
            <a:off x="4587840" y="26136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Google Shape;131;p10"/>
          <p:cNvSpPr/>
          <p:nvPr/>
        </p:nvSpPr>
        <p:spPr>
          <a:xfrm>
            <a:off x="4587840" y="2901600"/>
            <a:ext cx="37396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Beve costantemente caffè, la sera bere volentieri vino → disidratazione + gonfiore. Inizia a vedere i primi segnali di stanchezza della pelle e perdita di elasticità. Con lunghe ore seduti (</a:t>
            </a:r>
            <a:r>
              <a:rPr lang="it-IT" sz="9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ipodinamia</a:t>
            </a: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): gambe pesanti, rigidità, mente annebbiata.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Google Shape;132;p10"/>
          <p:cNvSpPr/>
          <p:nvPr/>
        </p:nvSpPr>
        <p:spPr>
          <a:xfrm>
            <a:off x="4587840" y="376776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3" name="Google Shape;133;p10"/>
          <p:cNvSpPr/>
          <p:nvPr/>
        </p:nvSpPr>
        <p:spPr>
          <a:xfrm>
            <a:off x="4587840" y="4070520"/>
            <a:ext cx="37396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Effetto </a:t>
            </a:r>
            <a:r>
              <a:rPr lang="it-IT" sz="900" u="none" strike="noStrike" dirty="0" err="1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glow</a:t>
            </a: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: pelle più idratata ed elastica, meno secchezza e opacità. Supporto per lo sport: per non “crollare” dopo l’allenamento. Idratazione intelligente per mantenere lucidità mentale e leggerezza nel corpo durante il ritmo imposto dall’ufficio.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38;p11"/>
          <p:cNvSpPr/>
          <p:nvPr/>
        </p:nvSpPr>
        <p:spPr>
          <a:xfrm>
            <a:off x="560160" y="764640"/>
            <a:ext cx="20314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36-49 </a:t>
            </a:r>
            <a:r>
              <a:rPr lang="it-IT" sz="184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anni</a:t>
            </a:r>
            <a:endParaRPr lang="ru-RU" sz="18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5" name="Google Shape;139;p11"/>
          <p:cNvPicPr/>
          <p:nvPr/>
        </p:nvPicPr>
        <p:blipFill>
          <a:blip r:embed="rId2"/>
          <a:stretch/>
        </p:blipFill>
        <p:spPr>
          <a:xfrm>
            <a:off x="8141760" y="332280"/>
            <a:ext cx="617040" cy="1083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6" name="Google Shape;140;p11"/>
          <p:cNvSpPr/>
          <p:nvPr/>
        </p:nvSpPr>
        <p:spPr>
          <a:xfrm>
            <a:off x="4591080" y="764640"/>
            <a:ext cx="2031480" cy="46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300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50-60+ </a:t>
            </a:r>
            <a:r>
              <a:rPr lang="it-IT" sz="184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anni</a:t>
            </a:r>
            <a:r>
              <a:rPr lang="ru-RU" sz="1840" u="none" strike="noStrike" dirty="0">
                <a:solidFill>
                  <a:srgbClr val="69B5F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</a:t>
            </a:r>
            <a:endParaRPr lang="ru-RU" sz="184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7" name="Google Shape;141;p11"/>
          <p:cNvSpPr/>
          <p:nvPr/>
        </p:nvSpPr>
        <p:spPr>
          <a:xfrm>
            <a:off x="560160" y="14688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r>
              <a:rPr lang="ru-RU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  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8" name="Google Shape;142;p11"/>
          <p:cNvSpPr/>
          <p:nvPr/>
        </p:nvSpPr>
        <p:spPr>
          <a:xfrm>
            <a:off x="560160" y="1758600"/>
            <a:ext cx="3686040" cy="69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Si notano già i primi cambiamenti legati all’età, la pelle perde elasticità, possono comparire rughe, le articolazioni “scricchiolano”. Spesso ha figli, soffre di mancanza cronica di sonno e stanchezza. Conosce già le basi: collagene, omega, magnesio non gli sembrano parole vuote, li ha già provati.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9" name="Google Shape;143;p11"/>
          <p:cNvSpPr/>
          <p:nvPr/>
        </p:nvSpPr>
        <p:spPr>
          <a:xfrm>
            <a:off x="560160" y="26136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Google Shape;144;p11"/>
          <p:cNvSpPr/>
          <p:nvPr/>
        </p:nvSpPr>
        <p:spPr>
          <a:xfrm>
            <a:off x="560160" y="2901600"/>
            <a:ext cx="3450240" cy="830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Dimentica di bere acqua e, senza idratazione, aumentano la secchezza della pelle, il gonfiore e la pesantezza alle gambe.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In estate, o in condizione di stress, perde rapidamente acqua e minerali, peggiorando la condizione di vasi sanguigni e pelle. Cresce la preoccupazione che l’invecchiamento acceleri se non si presta attenzione alla propria salute.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1" name="Google Shape;145;p11"/>
          <p:cNvSpPr/>
          <p:nvPr/>
        </p:nvSpPr>
        <p:spPr>
          <a:xfrm>
            <a:off x="560160" y="376776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Google Shape;146;p11"/>
          <p:cNvSpPr/>
          <p:nvPr/>
        </p:nvSpPr>
        <p:spPr>
          <a:xfrm>
            <a:off x="560160" y="4070520"/>
            <a:ext cx="3358440" cy="69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Supportare vasi sanguigni e sistema linfatico → meno gonfiore, meno pesantezza, maggiore benessere. Protezione dalla disidratazione, soprattutto con il caldo o in condizioni di stress. Mantenere una pelle sana e più elastica, ritardare la comparsa delle rughe, sentirsi più giovani e leggeri.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Google Shape;147;p11"/>
          <p:cNvSpPr/>
          <p:nvPr/>
        </p:nvSpPr>
        <p:spPr>
          <a:xfrm>
            <a:off x="4587840" y="14688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Caratteristiche: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Google Shape;148;p11"/>
          <p:cNvSpPr/>
          <p:nvPr/>
        </p:nvSpPr>
        <p:spPr>
          <a:xfrm>
            <a:off x="4587840" y="1758600"/>
            <a:ext cx="373968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Le persone di questa età pensano più spesso al mantenimento del benessere, soprattutto per quanto riguarda il cuore, i vasi sanguigni, le articolazioni e la memoria. Molti assumono farmaci che eliminano acqua e minerali (diuretici, antipertensivi).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Google Shape;149;p11"/>
          <p:cNvSpPr/>
          <p:nvPr/>
        </p:nvSpPr>
        <p:spPr>
          <a:xfrm>
            <a:off x="4587840" y="261360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Problema / condizioni: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Google Shape;150;p11"/>
          <p:cNvSpPr/>
          <p:nvPr/>
        </p:nvSpPr>
        <p:spPr>
          <a:xfrm>
            <a:off x="4587840" y="2901600"/>
            <a:ext cx="3739680" cy="69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Con l’età l’organismo diventa più sensibile all’eccesso di liquidi: cambiano l’attività cardiaca e l’efficienza dei vasi sanguigni, cambia anche il metabolismo degli elettroliti. In caso di carenza di minerali e di idratazione si manifestano più spesso debolezza, stanchezza e vertigini. Con il caldo aumenta il rischio di disidratazione.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Google Shape;151;p11"/>
          <p:cNvSpPr/>
          <p:nvPr/>
        </p:nvSpPr>
        <p:spPr>
          <a:xfrm>
            <a:off x="4587840" y="3767760"/>
            <a:ext cx="3739680" cy="324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u="none" strike="noStrike" dirty="0">
                <a:solidFill>
                  <a:srgbClr val="000000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Motivazione:</a:t>
            </a:r>
            <a:endParaRPr lang="ru-RU" sz="14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Google Shape;152;p11"/>
          <p:cNvSpPr/>
          <p:nvPr/>
        </p:nvSpPr>
        <p:spPr>
          <a:xfrm>
            <a:off x="4587840" y="4070520"/>
            <a:ext cx="3553560" cy="55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Mantenere un livello confortevole di idratazione reintegrando i minerali importanti: potassio e magnesio. Sostenere l’equilibrio idro-salino senza creare un eccesso di liquidi e sentirsi più energici durante la giornata.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9" name="Google Shape;153;p11"/>
          <p:cNvSpPr/>
          <p:nvPr/>
        </p:nvSpPr>
        <p:spPr>
          <a:xfrm>
            <a:off x="560160" y="248760"/>
            <a:ext cx="3776400" cy="24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108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it-IT" sz="900" u="none" strike="noStrike" dirty="0">
                <a:solidFill>
                  <a:schemeClr val="dk1"/>
                </a:solidFill>
                <a:effectLst/>
                <a:uFillTx/>
                <a:latin typeface="Suisse Int'l Light" panose="020B0304000000000000" pitchFamily="34" charset="-78"/>
                <a:ea typeface="Arial"/>
              </a:rPr>
              <a:t>Target per fascia d’età</a:t>
            </a:r>
            <a:endParaRPr lang="ru-RU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3304</Words>
  <Application>Microsoft Macintosh PowerPoint</Application>
  <PresentationFormat>Экран (16:9)</PresentationFormat>
  <Paragraphs>295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Wingdings</vt:lpstr>
      <vt:lpstr>Suisse Int'l Light</vt:lpstr>
      <vt:lpstr>Suisse Int'l</vt:lpstr>
      <vt:lpstr>Symbol</vt:lpstr>
      <vt:lpstr>Inter</vt:lpstr>
      <vt:lpstr>Arial</vt:lpstr>
      <vt:lpstr>Inter Medium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Mayra Saravia Ruiz</dc:creator>
  <dc:description/>
  <cp:lastModifiedBy>Helen Yomi</cp:lastModifiedBy>
  <cp:revision>20</cp:revision>
  <dcterms:modified xsi:type="dcterms:W3CDTF">2026-05-21T07:47:53Z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30</vt:i4>
  </property>
  <property fmtid="{D5CDD505-2E9C-101B-9397-08002B2CF9AE}" pid="3" name="PresentationFormat">
    <vt:lpwstr>Presentazione su schermo (16:9)</vt:lpwstr>
  </property>
  <property fmtid="{D5CDD505-2E9C-101B-9397-08002B2CF9AE}" pid="4" name="Slides">
    <vt:i4>30</vt:i4>
  </property>
</Properties>
</file>