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0"/>
    <p:restoredTop sz="85948"/>
  </p:normalViewPr>
  <p:slideViewPr>
    <p:cSldViewPr snapToGrid="0" snapToObjects="1" showGuides="1">
      <p:cViewPr varScale="1">
        <p:scale>
          <a:sx n="154" d="100"/>
          <a:sy n="154" d="100"/>
        </p:scale>
        <p:origin x="192" y="5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it-IT" sz="1400" b="0" strike="noStrike" spc="-1">
                <a:solidFill>
                  <a:srgbClr val="000000"/>
                </a:solidFill>
                <a:latin typeface="Arial"/>
              </a:rPr>
              <a:t>Fai clic per spostare la diapositiva</a:t>
            </a:r>
          </a:p>
        </p:txBody>
      </p:sp>
      <p:sp>
        <p:nvSpPr>
          <p:cNvPr id="40"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it-IT" sz="2000" b="0" strike="noStrike" spc="-1">
                <a:latin typeface="Arial"/>
              </a:rPr>
              <a:t>Fai clic per modificare il formato delle note</a:t>
            </a:r>
          </a:p>
        </p:txBody>
      </p:sp>
      <p:sp>
        <p:nvSpPr>
          <p:cNvPr id="41"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it-IT" sz="1400" b="0" strike="noStrike" spc="-1">
                <a:latin typeface="Times New Roman"/>
              </a:rPr>
              <a:t>&lt;intestazione&gt;</a:t>
            </a:r>
          </a:p>
        </p:txBody>
      </p:sp>
      <p:sp>
        <p:nvSpPr>
          <p:cNvPr id="42" name="PlaceHolder 4"/>
          <p:cNvSpPr>
            <a:spLocks noGrp="1"/>
          </p:cNvSpPr>
          <p:nvPr>
            <p:ph type="dt" idx="2"/>
          </p:nvPr>
        </p:nvSpPr>
        <p:spPr>
          <a:xfrm>
            <a:off x="4278960" y="0"/>
            <a:ext cx="3280680" cy="534240"/>
          </a:xfrm>
          <a:prstGeom prst="rect">
            <a:avLst/>
          </a:prstGeom>
          <a:noFill/>
          <a:ln w="0">
            <a:noFill/>
          </a:ln>
        </p:spPr>
        <p:txBody>
          <a:bodyPr lIns="0" tIns="0" rIns="0" bIns="0" anchor="t">
            <a:noAutofit/>
          </a:bodyPr>
          <a:lstStyle>
            <a:lvl1pPr algn="r">
              <a:buNone/>
              <a:defRPr lang="it-IT" sz="1400" b="0" strike="noStrike" spc="-1">
                <a:latin typeface="Times New Roman"/>
              </a:defRPr>
            </a:lvl1pPr>
          </a:lstStyle>
          <a:p>
            <a:pPr algn="r">
              <a:buNone/>
            </a:pPr>
            <a:r>
              <a:rPr lang="it-IT" sz="1400" b="0" strike="noStrike" spc="-1">
                <a:latin typeface="Times New Roman"/>
              </a:rPr>
              <a:t>&lt;data/ora&gt;</a:t>
            </a:r>
          </a:p>
        </p:txBody>
      </p:sp>
      <p:sp>
        <p:nvSpPr>
          <p:cNvPr id="43" name="PlaceHolder 5"/>
          <p:cNvSpPr>
            <a:spLocks noGrp="1"/>
          </p:cNvSpPr>
          <p:nvPr>
            <p:ph type="ftr" idx="3"/>
          </p:nvPr>
        </p:nvSpPr>
        <p:spPr>
          <a:xfrm>
            <a:off x="0" y="10157400"/>
            <a:ext cx="3280680" cy="534240"/>
          </a:xfrm>
          <a:prstGeom prst="rect">
            <a:avLst/>
          </a:prstGeom>
          <a:noFill/>
          <a:ln w="0">
            <a:noFill/>
          </a:ln>
        </p:spPr>
        <p:txBody>
          <a:bodyPr lIns="0" tIns="0" rIns="0" bIns="0" anchor="b">
            <a:noAutofit/>
          </a:bodyPr>
          <a:lstStyle>
            <a:lvl1pPr>
              <a:defRPr lang="it-IT" sz="1400" b="0" strike="noStrike" spc="-1">
                <a:latin typeface="Times New Roman"/>
              </a:defRPr>
            </a:lvl1pPr>
          </a:lstStyle>
          <a:p>
            <a:r>
              <a:rPr lang="it-IT" sz="1400" b="0" strike="noStrike" spc="-1">
                <a:latin typeface="Times New Roman"/>
              </a:rPr>
              <a:t>&lt;piè di pagina&gt;</a:t>
            </a:r>
          </a:p>
        </p:txBody>
      </p:sp>
      <p:sp>
        <p:nvSpPr>
          <p:cNvPr id="44" name="PlaceHolder 6"/>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algn="r">
              <a:buNone/>
              <a:defRPr lang="it-IT" sz="1400" b="0" strike="noStrike" spc="-1">
                <a:latin typeface="Times New Roman"/>
              </a:defRPr>
            </a:lvl1pPr>
          </a:lstStyle>
          <a:p>
            <a:pPr algn="r">
              <a:buNone/>
            </a:pPr>
            <a:fld id="{3AAF8265-7323-417E-A499-8CA6B8507557}" type="slidenum">
              <a:rPr lang="it-IT" sz="1400" b="0" strike="noStrike" spc="-1">
                <a:latin typeface="Times New Roman"/>
              </a:rPr>
              <a:t>‹N›</a:t>
            </a:fld>
            <a:endParaRPr lang="it-IT"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pubmed.ncbi.nlm.nih.gov/24211275" TargetMode="External"/><Relationship Id="rId3" Type="http://schemas.openxmlformats.org/officeDocument/2006/relationships/hyperlink" Target="https://pubmed.ncbi.nlm.nih.gov/29993265/" TargetMode="External"/><Relationship Id="rId7" Type="http://schemas.openxmlformats.org/officeDocument/2006/relationships/hyperlink" Target="https://www.frontiersin.org/articles/10.3389/fvets.2020.569939/ful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sciencedirect.com/science/article/abs/pii/S0091305715000593" TargetMode="External"/><Relationship Id="rId5" Type="http://schemas.openxmlformats.org/officeDocument/2006/relationships/hyperlink" Target="https://www.ncbi.nlm.nih.gov/pmc/articles/PMC6024720/" TargetMode="External"/><Relationship Id="rId4" Type="http://schemas.openxmlformats.org/officeDocument/2006/relationships/hyperlink" Target="https://pubmed.ncbi.nlm.nih.gov/30735073/"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381000" y="685800"/>
            <a:ext cx="6096000" cy="3429000"/>
          </a:xfrm>
          <a:prstGeom prst="rect">
            <a:avLst/>
          </a:prstGeom>
          <a:ln w="0">
            <a:noFill/>
          </a:ln>
        </p:spPr>
      </p:sp>
      <p:sp>
        <p:nvSpPr>
          <p:cNvPr id="416"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a:lnSpc>
                <a:spcPct val="100000"/>
              </a:lnSpc>
              <a:buNone/>
              <a:tabLst>
                <a:tab pos="0" algn="l"/>
              </a:tabLst>
            </a:pPr>
            <a:endParaRPr lang="it-IT" sz="1800" b="0" strike="noStrike" spc="-1" dirty="0">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PlaceHolder 1"/>
          <p:cNvSpPr>
            <a:spLocks noGrp="1" noRot="1" noChangeAspect="1"/>
          </p:cNvSpPr>
          <p:nvPr>
            <p:ph type="sldImg"/>
          </p:nvPr>
        </p:nvSpPr>
        <p:spPr>
          <a:xfrm>
            <a:off x="381000" y="685800"/>
            <a:ext cx="6096000" cy="3429000"/>
          </a:xfrm>
          <a:prstGeom prst="rect">
            <a:avLst/>
          </a:prstGeom>
          <a:ln w="0">
            <a:noFill/>
          </a:ln>
        </p:spPr>
      </p:sp>
      <p:sp>
        <p:nvSpPr>
          <p:cNvPr id="418"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457200" indent="-216000">
              <a:lnSpc>
                <a:spcPct val="107000"/>
              </a:lnSpc>
              <a:spcAft>
                <a:spcPts val="799"/>
              </a:spcAft>
              <a:buNone/>
            </a:pPr>
            <a:endParaRPr lang="it-IT" sz="2000" b="0" strike="noStrike" spc="-1" dirty="0">
              <a:latin typeface="Arial"/>
            </a:endParaRPr>
          </a:p>
          <a:p>
            <a:pPr marL="457200" indent="-216000">
              <a:lnSpc>
                <a:spcPct val="107000"/>
              </a:lnSpc>
              <a:spcAft>
                <a:spcPts val="799"/>
              </a:spcAft>
              <a:buNone/>
            </a:pPr>
            <a:r>
              <a:rPr lang="ru-RU" sz="1800" b="1" strike="noStrike" spc="-1" dirty="0" err="1">
                <a:latin typeface="Calibri"/>
                <a:ea typeface="Calibri"/>
              </a:rPr>
              <a:t>Maggiori</a:t>
            </a:r>
            <a:r>
              <a:rPr lang="ru-RU" sz="1800" b="1" strike="noStrike" spc="-1" dirty="0">
                <a:latin typeface="Calibri"/>
                <a:ea typeface="Calibri"/>
              </a:rPr>
              <a:t> </a:t>
            </a:r>
            <a:r>
              <a:rPr lang="ru-RU" sz="1800" b="1" strike="noStrike" spc="-1" dirty="0" err="1">
                <a:latin typeface="Calibri"/>
                <a:ea typeface="Calibri"/>
              </a:rPr>
              <a:t>informazioni</a:t>
            </a:r>
            <a:r>
              <a:rPr lang="ru-RU" sz="1800" b="1" strike="noStrike" spc="-1" dirty="0">
                <a:latin typeface="Calibri"/>
                <a:ea typeface="Calibri"/>
              </a:rPr>
              <a:t> </a:t>
            </a:r>
            <a:r>
              <a:rPr lang="ru-RU" sz="1800" b="1" strike="noStrike" spc="-1" dirty="0" err="1">
                <a:latin typeface="Calibri"/>
                <a:ea typeface="Calibri"/>
              </a:rPr>
              <a:t>sugli</a:t>
            </a:r>
            <a:r>
              <a:rPr lang="ru-RU" sz="1800" b="1" strike="noStrike" spc="-1" dirty="0">
                <a:latin typeface="Calibri"/>
                <a:ea typeface="Calibri"/>
              </a:rPr>
              <a:t> </a:t>
            </a:r>
            <a:r>
              <a:rPr lang="ru-RU" sz="1800" b="1" strike="noStrike" spc="-1" dirty="0" err="1">
                <a:latin typeface="Calibri"/>
                <a:ea typeface="Calibri"/>
              </a:rPr>
              <a:t>acidi</a:t>
            </a:r>
            <a:r>
              <a:rPr lang="ru-RU" sz="1800" b="1" strike="noStrike" spc="-1" dirty="0">
                <a:latin typeface="Calibri"/>
                <a:ea typeface="Calibri"/>
              </a:rPr>
              <a:t> </a:t>
            </a:r>
            <a:r>
              <a:rPr lang="ru-RU" sz="1800" b="1" strike="noStrike" spc="-1" dirty="0" err="1">
                <a:latin typeface="Calibri"/>
                <a:ea typeface="Calibri"/>
              </a:rPr>
              <a:t>grassi</a:t>
            </a:r>
            <a:endParaRPr lang="it-IT" sz="1800" b="0" strike="noStrike" spc="-1" dirty="0">
              <a:latin typeface="Arial"/>
            </a:endParaRPr>
          </a:p>
          <a:p>
            <a:pPr marL="457200" indent="-216000">
              <a:lnSpc>
                <a:spcPct val="107000"/>
              </a:lnSpc>
              <a:spcAft>
                <a:spcPts val="799"/>
              </a:spcAft>
              <a:buNone/>
            </a:pPr>
            <a:br>
              <a:rPr dirty="0"/>
            </a:br>
            <a:r>
              <a:rPr lang="it-IT" sz="1800" b="1" strike="noStrike" spc="-1" dirty="0">
                <a:latin typeface="Calibri"/>
                <a:ea typeface="Calibri"/>
              </a:rPr>
              <a:t>Acidi grassi: composti liposolubili presenti nell’organismo formati da catene di atomi di carbonio legati ad atomi di idrogeno</a:t>
            </a:r>
            <a:endParaRPr lang="it-IT" sz="1800" b="0" strike="noStrike" spc="-1" dirty="0">
              <a:latin typeface="Arial"/>
            </a:endParaRPr>
          </a:p>
          <a:p>
            <a:pPr marL="457200" indent="-216000">
              <a:lnSpc>
                <a:spcPct val="107000"/>
              </a:lnSpc>
              <a:spcAft>
                <a:spcPts val="799"/>
              </a:spcAft>
              <a:buNone/>
            </a:pPr>
            <a:r>
              <a:rPr lang="it-IT" sz="1800" b="0" strike="noStrike" spc="-1" dirty="0">
                <a:latin typeface="Calibri"/>
                <a:ea typeface="Calibri"/>
              </a:rPr>
              <a:t> </a:t>
            </a:r>
            <a:endParaRPr lang="it-IT" sz="1800" b="0" strike="noStrike" spc="-1" dirty="0">
              <a:latin typeface="Arial"/>
            </a:endParaRPr>
          </a:p>
          <a:p>
            <a:pPr marL="457200" indent="-216000">
              <a:lnSpc>
                <a:spcPct val="107000"/>
              </a:lnSpc>
              <a:spcAft>
                <a:spcPts val="799"/>
              </a:spcAft>
              <a:buNone/>
            </a:pPr>
            <a:br>
              <a:rPr dirty="0"/>
            </a:br>
            <a:r>
              <a:rPr lang="it-IT" sz="1800" b="0" strike="noStrike" spc="-1" dirty="0">
                <a:latin typeface="Calibri"/>
                <a:ea typeface="Calibri"/>
              </a:rPr>
              <a:t>Gli acidi grassi possono presentare un numero diverso di atomi di idrogeno, che influisce sulla loro forma. A seconda di ciò, gli acidi grassi sono divisi in due grandi gruppi:</a:t>
            </a:r>
            <a:endParaRPr lang="it-IT" sz="1800" b="0" strike="noStrike" spc="-1" dirty="0">
              <a:latin typeface="Arial"/>
            </a:endParaRPr>
          </a:p>
          <a:p>
            <a:pPr marL="457200" indent="-216000">
              <a:lnSpc>
                <a:spcPct val="107000"/>
              </a:lnSpc>
              <a:spcAft>
                <a:spcPts val="799"/>
              </a:spcAft>
              <a:buNone/>
            </a:pPr>
            <a:endParaRPr lang="it-IT" sz="1800" b="0" strike="noStrike" spc="-1" dirty="0">
              <a:latin typeface="Arial"/>
            </a:endParaRPr>
          </a:p>
          <a:p>
            <a:pPr marL="457200" indent="-216000">
              <a:lnSpc>
                <a:spcPct val="107000"/>
              </a:lnSpc>
              <a:spcAft>
                <a:spcPts val="799"/>
              </a:spcAft>
              <a:buNone/>
            </a:pPr>
            <a:r>
              <a:rPr lang="it-IT" sz="1800" b="1" strike="noStrike" spc="-1" dirty="0">
                <a:latin typeface="Calibri"/>
                <a:ea typeface="Calibri"/>
              </a:rPr>
              <a:t>1. Acidi grassi saturi </a:t>
            </a:r>
            <a:r>
              <a:rPr lang="it-IT" sz="1800" b="0" strike="noStrike" spc="-1" dirty="0">
                <a:latin typeface="Calibri"/>
                <a:ea typeface="Calibri"/>
              </a:rPr>
              <a:t>(hanno una forma molecolare rettilinea, poiché contengono il massimo numero possibile di atomi di idrogeno),</a:t>
            </a:r>
            <a:endParaRPr lang="it-IT" sz="1800" b="0" strike="noStrike" spc="-1" dirty="0">
              <a:latin typeface="Arial"/>
            </a:endParaRPr>
          </a:p>
          <a:p>
            <a:pPr marL="457200" indent="-216000">
              <a:lnSpc>
                <a:spcPct val="107000"/>
              </a:lnSpc>
              <a:spcAft>
                <a:spcPts val="799"/>
              </a:spcAft>
              <a:buNone/>
            </a:pPr>
            <a:r>
              <a:rPr lang="it-IT" sz="1800" b="1" strike="noStrike" spc="-1" dirty="0">
                <a:latin typeface="Calibri"/>
                <a:ea typeface="Calibri"/>
              </a:rPr>
              <a:t>2. Acidi grassi insaturi </a:t>
            </a:r>
            <a:r>
              <a:rPr lang="it-IT" sz="1800" b="0" strike="noStrike" spc="-1" dirty="0">
                <a:latin typeface="Calibri"/>
                <a:ea typeface="Calibri"/>
              </a:rPr>
              <a:t>(hanno una forma piegata, proprio nel punto in cui non ci sono abbastanza atomi di idrogeno).</a:t>
            </a:r>
            <a:endParaRPr lang="it-IT" sz="1800" b="0" strike="noStrike" spc="-1" dirty="0">
              <a:latin typeface="Arial"/>
            </a:endParaRPr>
          </a:p>
          <a:p>
            <a:pPr marL="457200" indent="-216000">
              <a:lnSpc>
                <a:spcPct val="107000"/>
              </a:lnSpc>
              <a:spcAft>
                <a:spcPts val="799"/>
              </a:spcAft>
              <a:buNone/>
            </a:pPr>
            <a:br>
              <a:rPr dirty="0"/>
            </a:br>
            <a:r>
              <a:rPr lang="it-IT" sz="1800" b="0" strike="noStrike" spc="-1" dirty="0">
                <a:latin typeface="Calibri"/>
                <a:ea typeface="Calibri"/>
              </a:rPr>
              <a:t>Se nella molecola è presente più di una di queste pieghe, allora gli acidi saranno chiamati “polinsaturi”.</a:t>
            </a:r>
            <a:endParaRPr lang="it-IT" sz="1800" b="0" strike="noStrike" spc="-1" dirty="0">
              <a:latin typeface="Arial"/>
            </a:endParaRPr>
          </a:p>
          <a:p>
            <a:pPr marL="457200" indent="-216000">
              <a:lnSpc>
                <a:spcPct val="107000"/>
              </a:lnSpc>
              <a:spcAft>
                <a:spcPts val="799"/>
              </a:spcAft>
              <a:buNone/>
            </a:pPr>
            <a:br>
              <a:rPr dirty="0"/>
            </a:br>
            <a:r>
              <a:rPr lang="it-IT" sz="1800" b="0" strike="noStrike" spc="-1" dirty="0">
                <a:latin typeface="Calibri"/>
                <a:ea typeface="Calibri"/>
              </a:rPr>
              <a:t>Se questa piega inizia dal terzo atomo di carbonio dalla fine, allora abbiamo acidi grassi polinsaturi Omega-3 (PUFA), se dal sesto – acidi grassi polinsaturi Omega-6 (PUFA).</a:t>
            </a:r>
            <a:endParaRPr lang="it-IT" sz="1800" b="0" strike="noStrike" spc="-1" dirty="0">
              <a:latin typeface="Arial"/>
            </a:endParaRPr>
          </a:p>
          <a:p>
            <a:pPr marL="457200" indent="-216000">
              <a:lnSpc>
                <a:spcPct val="107000"/>
              </a:lnSpc>
              <a:spcAft>
                <a:spcPts val="799"/>
              </a:spcAft>
              <a:buNone/>
            </a:pPr>
            <a:br>
              <a:rPr dirty="0"/>
            </a:br>
            <a:r>
              <a:rPr lang="it-IT" sz="1800" b="0" strike="noStrike" spc="-1" dirty="0">
                <a:latin typeface="Calibri"/>
                <a:ea typeface="Calibri"/>
              </a:rPr>
              <a:t>Gli acidi grassi saturi si trovano in:</a:t>
            </a:r>
            <a:endParaRPr lang="it-IT" sz="1800" b="0" strike="noStrike" spc="-1" dirty="0">
              <a:latin typeface="Arial"/>
            </a:endParaRPr>
          </a:p>
          <a:p>
            <a:pPr marL="343080" indent="-343080">
              <a:lnSpc>
                <a:spcPct val="107000"/>
              </a:lnSpc>
              <a:spcAft>
                <a:spcPts val="799"/>
              </a:spcAft>
              <a:buClr>
                <a:srgbClr val="000000"/>
              </a:buClr>
              <a:buFont typeface="Arial"/>
              <a:buChar char="•"/>
              <a:tabLst>
                <a:tab pos="457200" algn="l"/>
              </a:tabLst>
            </a:pPr>
            <a:r>
              <a:rPr lang="it-IT" sz="1800" b="0" strike="noStrike" spc="-1" dirty="0">
                <a:latin typeface="Calibri"/>
                <a:ea typeface="Calibri"/>
              </a:rPr>
              <a:t>latticini (latte, formaggio, burro, panna, gelato),</a:t>
            </a:r>
            <a:endParaRPr lang="it-IT" sz="1800" b="0" strike="noStrike" spc="-1" dirty="0">
              <a:latin typeface="Arial"/>
            </a:endParaRPr>
          </a:p>
          <a:p>
            <a:pPr marL="343080" indent="-343080">
              <a:lnSpc>
                <a:spcPct val="107000"/>
              </a:lnSpc>
              <a:spcAft>
                <a:spcPts val="799"/>
              </a:spcAft>
              <a:buClr>
                <a:srgbClr val="000000"/>
              </a:buClr>
              <a:buFont typeface="Arial"/>
              <a:buChar char="•"/>
              <a:tabLst>
                <a:tab pos="457200" algn="l"/>
              </a:tabLst>
            </a:pPr>
            <a:r>
              <a:rPr lang="it-IT" sz="1800" b="0" strike="noStrike" spc="-1" dirty="0">
                <a:latin typeface="Calibri"/>
                <a:ea typeface="Calibri"/>
              </a:rPr>
              <a:t>car</a:t>
            </a:r>
            <a:r>
              <a:rPr lang="de-DE" sz="1800" b="0" strike="noStrike" spc="-1" dirty="0" err="1">
                <a:latin typeface="Calibri"/>
                <a:ea typeface="Calibri"/>
              </a:rPr>
              <a:t>ni</a:t>
            </a:r>
            <a:r>
              <a:rPr lang="de-DE" sz="1800" b="0" strike="noStrike" spc="-1" dirty="0">
                <a:latin typeface="Calibri"/>
                <a:ea typeface="Calibri"/>
              </a:rPr>
              <a:t> </a:t>
            </a:r>
            <a:r>
              <a:rPr lang="it-IT" sz="1800" b="0" strike="noStrike" spc="-1" dirty="0">
                <a:latin typeface="Calibri"/>
                <a:ea typeface="Calibri"/>
              </a:rPr>
              <a:t>grasse e prodotti a base di carne (lardo, pancetta, salsicce),</a:t>
            </a:r>
            <a:endParaRPr lang="it-IT" sz="1800" b="0" strike="noStrike" spc="-1" dirty="0">
              <a:latin typeface="Arial"/>
            </a:endParaRPr>
          </a:p>
          <a:p>
            <a:pPr marL="343080" indent="-343080">
              <a:lnSpc>
                <a:spcPct val="107000"/>
              </a:lnSpc>
              <a:spcAft>
                <a:spcPts val="799"/>
              </a:spcAft>
              <a:buClr>
                <a:srgbClr val="000000"/>
              </a:buClr>
              <a:buFont typeface="Arial"/>
              <a:buChar char="•"/>
              <a:tabLst>
                <a:tab pos="457200" algn="l"/>
              </a:tabLst>
            </a:pPr>
            <a:r>
              <a:rPr lang="it-IT" sz="1800" b="0" strike="noStrike" spc="-1" dirty="0">
                <a:latin typeface="Calibri"/>
                <a:ea typeface="Calibri"/>
              </a:rPr>
              <a:t>oli tropicali (cocco, palma, burro di cacao),</a:t>
            </a:r>
            <a:endParaRPr lang="it-IT" sz="1800" b="0" strike="noStrike" spc="-1" dirty="0">
              <a:latin typeface="Arial"/>
            </a:endParaRPr>
          </a:p>
          <a:p>
            <a:pPr marL="343080" indent="-343080">
              <a:lnSpc>
                <a:spcPct val="107000"/>
              </a:lnSpc>
              <a:spcAft>
                <a:spcPts val="799"/>
              </a:spcAft>
              <a:buClr>
                <a:srgbClr val="000000"/>
              </a:buClr>
              <a:buFont typeface="Arial"/>
              <a:buChar char="•"/>
              <a:tabLst>
                <a:tab pos="457200" algn="l"/>
              </a:tabLst>
            </a:pPr>
            <a:r>
              <a:rPr lang="it-IT" sz="1800" b="0" strike="noStrike" spc="-1" dirty="0">
                <a:latin typeface="Calibri"/>
                <a:ea typeface="Calibri"/>
              </a:rPr>
              <a:t>prodotti dolciari (caramelle, biscotti, pasticcini, torte).</a:t>
            </a:r>
            <a:endParaRPr lang="it-IT" sz="1800" b="0" strike="noStrike" spc="-1" dirty="0">
              <a:latin typeface="Arial"/>
            </a:endParaRPr>
          </a:p>
          <a:p>
            <a:pPr>
              <a:lnSpc>
                <a:spcPct val="107000"/>
              </a:lnSpc>
              <a:spcAft>
                <a:spcPts val="799"/>
              </a:spcAft>
              <a:buNone/>
              <a:tabLst>
                <a:tab pos="0" algn="l"/>
              </a:tabLst>
            </a:pPr>
            <a:endParaRPr lang="it-IT" sz="1800" b="0" strike="noStrike" spc="-1" dirty="0">
              <a:latin typeface="Arial"/>
            </a:endParaRPr>
          </a:p>
          <a:p>
            <a:pPr>
              <a:lnSpc>
                <a:spcPct val="107000"/>
              </a:lnSpc>
              <a:spcAft>
                <a:spcPts val="799"/>
              </a:spcAft>
              <a:buNone/>
              <a:tabLst>
                <a:tab pos="0" algn="l"/>
              </a:tabLst>
            </a:pPr>
            <a:r>
              <a:rPr lang="it-IT" sz="1800" b="0" strike="noStrike" spc="-1" dirty="0">
                <a:latin typeface="Calibri"/>
                <a:ea typeface="Calibri"/>
              </a:rPr>
              <a:t>Gli acidi grassi saturi sono necessari all'organismo in quantità limitate. Ma il ruolo biologico degli acidi grassi insaturi è molto più vario e la loro necessità è maggiore.</a:t>
            </a:r>
            <a:endParaRPr lang="it-IT" sz="1800" b="0" strike="noStrike" spc="-1" dirty="0">
              <a:latin typeface="Arial"/>
            </a:endParaRPr>
          </a:p>
          <a:p>
            <a:pPr>
              <a:lnSpc>
                <a:spcPct val="107000"/>
              </a:lnSpc>
              <a:spcAft>
                <a:spcPts val="799"/>
              </a:spcAft>
              <a:buNone/>
              <a:tabLst>
                <a:tab pos="0" algn="l"/>
              </a:tabLst>
            </a:pPr>
            <a:r>
              <a:rPr lang="it-IT" sz="1800" b="0" strike="noStrike" spc="-1" dirty="0">
                <a:latin typeface="Calibri"/>
                <a:ea typeface="Calibri"/>
              </a:rPr>
              <a:t>Gli acidi grassi insaturi sono considerati benefici in quanto possono aiutare a controllare i livelli di colesterolo nel sangue, ridurre l'infiammazione, stabilizzare la frequenza cardiaca e svolgere una serie di altri ruoli benefici. Ciò è particolarmente vero per gli Omega-3 e Omega-6.</a:t>
            </a:r>
            <a:endParaRPr lang="it-IT" sz="1800" b="0" strike="noStrike" spc="-1" dirty="0">
              <a:latin typeface="Arial"/>
            </a:endParaRPr>
          </a:p>
          <a:p>
            <a:pPr>
              <a:lnSpc>
                <a:spcPct val="107000"/>
              </a:lnSpc>
              <a:spcAft>
                <a:spcPts val="799"/>
              </a:spcAft>
              <a:buNone/>
              <a:tabLst>
                <a:tab pos="0" algn="l"/>
              </a:tabLst>
            </a:pPr>
            <a:r>
              <a:rPr lang="it-IT" sz="1800" b="0" strike="noStrike" spc="-1" dirty="0">
                <a:latin typeface="Calibri"/>
                <a:ea typeface="Calibri"/>
              </a:rPr>
              <a:t>Il corpo umano non è praticamente in grado di produrre autonomamente Omega-3 e Omega-6, quindi </a:t>
            </a:r>
            <a:r>
              <a:rPr lang="de-DE" sz="1800" b="0" strike="noStrike" spc="-1" dirty="0" err="1">
                <a:latin typeface="Calibri"/>
                <a:ea typeface="Calibri"/>
              </a:rPr>
              <a:t>essi</a:t>
            </a:r>
            <a:r>
              <a:rPr lang="de-DE" sz="1800" b="0" strike="noStrike" spc="-1" dirty="0">
                <a:latin typeface="Calibri"/>
                <a:ea typeface="Calibri"/>
              </a:rPr>
              <a:t> </a:t>
            </a:r>
            <a:r>
              <a:rPr lang="it-IT" sz="1800" b="0" strike="noStrike" spc="-1" dirty="0">
                <a:latin typeface="Calibri"/>
                <a:ea typeface="Calibri"/>
              </a:rPr>
              <a:t>devono essere ottenuti dal cibo. Tuttavia, le proprietà benefiche di questi acidi grassi si manifestano a condizione che nell’alimentazione si stabilisca tra di loro un corretto rapporto quantitativo (equilibrio).</a:t>
            </a:r>
            <a:endParaRPr lang="it-IT" sz="1800" b="0" strike="noStrike" spc="-1" dirty="0">
              <a:latin typeface="Arial"/>
            </a:endParaRPr>
          </a:p>
          <a:p>
            <a:pPr>
              <a:lnSpc>
                <a:spcPct val="107000"/>
              </a:lnSpc>
              <a:spcAft>
                <a:spcPts val="799"/>
              </a:spcAft>
              <a:buNone/>
              <a:tabLst>
                <a:tab pos="0" algn="l"/>
              </a:tabLst>
            </a:pPr>
            <a:r>
              <a:rPr lang="it-IT" sz="1800" b="0" strike="noStrike" spc="-1" dirty="0">
                <a:latin typeface="Calibri"/>
                <a:ea typeface="Calibri"/>
              </a:rPr>
              <a:t>La popolazione odierna segue principalmente una dieta a base di carne, piuttosto che a base di pesce, quindi spesso si sviluppa uno squilibrio. Il grasso animale viene assorbito molto peggio dall’organismo e le condizioni per l'allevamento del bestiame di solito non sono le più favorevoli: ciò porta a depositi di grasso negli animali, che poi finiscono sulla tavola.</a:t>
            </a:r>
            <a:endParaRPr lang="it-IT" sz="1800" b="0" strike="noStrike" spc="-1" dirty="0">
              <a:latin typeface="Arial"/>
            </a:endParaRPr>
          </a:p>
          <a:p>
            <a:pPr>
              <a:lnSpc>
                <a:spcPct val="107000"/>
              </a:lnSpc>
              <a:spcAft>
                <a:spcPts val="799"/>
              </a:spcAft>
              <a:buNone/>
              <a:tabLst>
                <a:tab pos="0" algn="l"/>
              </a:tabLst>
            </a:pPr>
            <a:r>
              <a:rPr lang="it-IT" sz="1800" b="0" strike="noStrike" spc="-1" dirty="0">
                <a:latin typeface="Calibri"/>
                <a:ea typeface="Calibri"/>
              </a:rPr>
              <a:t>Gli Omega-6 sono precursori di molecole che danno inizio all'infiammazione, aumentano la pressione sanguigna e la formazione di coaguli di sangue. Ciò che fanno gli Omega-3 è costituire una sorta di contrappeso a queste molecole, infatti determinano una diminuzione dell'infiammazione, della pressione sanguigna e dei coaguli di sangue. In pratica i due tipi di acidi grassi possono essere paragonati all'acceleratore e ai freni: è molto importante che il corpo abbia accesso sia agli Omega-3 che agli Omega-6 per intervenire in tempo e provocare la reazione desiderata.</a:t>
            </a:r>
            <a:endParaRPr lang="it-IT" sz="1800" b="0" strike="noStrike" spc="-1" dirty="0">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PlaceHolder 1"/>
          <p:cNvSpPr>
            <a:spLocks noGrp="1" noRot="1" noChangeAspect="1"/>
          </p:cNvSpPr>
          <p:nvPr>
            <p:ph type="sldImg"/>
          </p:nvPr>
        </p:nvSpPr>
        <p:spPr>
          <a:xfrm>
            <a:off x="381000" y="685800"/>
            <a:ext cx="6096000" cy="3429000"/>
          </a:xfrm>
          <a:prstGeom prst="rect">
            <a:avLst/>
          </a:prstGeom>
          <a:ln w="0">
            <a:noFill/>
          </a:ln>
        </p:spPr>
      </p:sp>
      <p:sp>
        <p:nvSpPr>
          <p:cNvPr id="420"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216000">
              <a:lnSpc>
                <a:spcPct val="100000"/>
              </a:lnSpc>
              <a:buNone/>
            </a:pPr>
            <a:r>
              <a:rPr lang="it-IT" sz="2800" b="0" strike="noStrike" spc="-1">
                <a:latin typeface="+mn-lt"/>
                <a:ea typeface="+mn-ea"/>
              </a:rPr>
              <a:t>Studi a sostegno delle proprietà degli Omega-3 EPA e DHA:</a:t>
            </a:r>
            <a:r>
              <a:rPr lang="ru-RU" sz="2800" b="0" strike="noStrike" spc="-1">
                <a:latin typeface="+mn-lt"/>
                <a:ea typeface="+mn-ea"/>
              </a:rPr>
              <a:t>  </a:t>
            </a:r>
            <a:endParaRPr lang="it-IT" sz="2800" b="0" strike="noStrike" spc="-1">
              <a:latin typeface="Arial"/>
            </a:endParaRPr>
          </a:p>
          <a:p>
            <a:pPr marL="216000" indent="-216000">
              <a:lnSpc>
                <a:spcPct val="100000"/>
              </a:lnSpc>
              <a:buNone/>
            </a:pPr>
            <a:br/>
            <a:r>
              <a:rPr lang="ru-RU" sz="2000" b="0" strike="noStrike" spc="-1">
                <a:latin typeface="+mn-lt"/>
                <a:ea typeface="+mn-ea"/>
              </a:rPr>
              <a:t>1-2 </a:t>
            </a:r>
            <a:r>
              <a:rPr lang="ru-RU" sz="2800" b="0" u="sng" strike="noStrike" spc="-1">
                <a:solidFill>
                  <a:srgbClr val="000000"/>
                </a:solidFill>
                <a:uFillTx/>
                <a:latin typeface="+mn-lt"/>
                <a:ea typeface="+mn-ea"/>
                <a:hlinkClick r:id="rId3"/>
              </a:rPr>
              <a:t>https://pubmed.ncbi.nlm.nih.gov/29993265/</a:t>
            </a:r>
            <a:r>
              <a:rPr lang="ru-RU" sz="2800" b="0" strike="noStrike" spc="-1">
                <a:latin typeface="+mn-lt"/>
                <a:ea typeface="+mn-ea"/>
              </a:rPr>
              <a:t>; </a:t>
            </a:r>
            <a:r>
              <a:rPr lang="ru-RU" sz="2800" b="0" u="sng" strike="noStrike" spc="-1">
                <a:solidFill>
                  <a:srgbClr val="000000"/>
                </a:solidFill>
                <a:uFillTx/>
                <a:latin typeface="+mn-lt"/>
                <a:ea typeface="+mn-ea"/>
                <a:hlinkClick r:id="rId4"/>
              </a:rPr>
              <a:t>https://pubmed.ncbi.nlm.nih.gov/30735073/</a:t>
            </a:r>
            <a:r>
              <a:rPr lang="ru-RU" sz="2800" b="0" strike="noStrike" spc="-1">
                <a:latin typeface="+mn-lt"/>
                <a:ea typeface="+mn-ea"/>
              </a:rPr>
              <a:t> </a:t>
            </a:r>
            <a:endParaRPr lang="it-IT" sz="2800" b="0" strike="noStrike" spc="-1">
              <a:latin typeface="Arial"/>
            </a:endParaRPr>
          </a:p>
          <a:p>
            <a:pPr marL="216000" indent="-216000">
              <a:lnSpc>
                <a:spcPct val="100000"/>
              </a:lnSpc>
              <a:buNone/>
            </a:pPr>
            <a:r>
              <a:rPr lang="ru-RU" sz="2000" b="0" strike="noStrike" spc="-1">
                <a:latin typeface="+mn-lt"/>
                <a:ea typeface="+mn-ea"/>
              </a:rPr>
              <a:t>3 </a:t>
            </a:r>
            <a:r>
              <a:rPr lang="ru-RU" sz="2800" b="0" u="sng" strike="noStrike" spc="-1">
                <a:solidFill>
                  <a:srgbClr val="000000"/>
                </a:solidFill>
                <a:uFillTx/>
                <a:latin typeface="+mn-lt"/>
                <a:ea typeface="+mn-ea"/>
                <a:hlinkClick r:id="rId5"/>
              </a:rPr>
              <a:t>https://www.ncbi.nlm.nih.gov/pmc/articles/PMC6024720/</a:t>
            </a:r>
            <a:r>
              <a:rPr lang="ru-RU" sz="2800" b="0" strike="noStrike" spc="-1">
                <a:latin typeface="+mn-lt"/>
                <a:ea typeface="+mn-ea"/>
              </a:rPr>
              <a:t> </a:t>
            </a:r>
            <a:endParaRPr lang="it-IT" sz="2800" b="0" strike="noStrike" spc="-1">
              <a:latin typeface="Arial"/>
            </a:endParaRPr>
          </a:p>
          <a:p>
            <a:pPr marL="216000" indent="-216000">
              <a:lnSpc>
                <a:spcPct val="100000"/>
              </a:lnSpc>
              <a:buNone/>
            </a:pPr>
            <a:r>
              <a:rPr lang="ru-RU" sz="2000" b="0" strike="noStrike" spc="-1">
                <a:latin typeface="+mn-lt"/>
                <a:ea typeface="+mn-ea"/>
              </a:rPr>
              <a:t>4 </a:t>
            </a:r>
            <a:r>
              <a:rPr lang="ru-RU" sz="2800" b="0" u="sng" strike="noStrike" spc="-1">
                <a:solidFill>
                  <a:srgbClr val="000000"/>
                </a:solidFill>
                <a:uFillTx/>
                <a:latin typeface="+mn-lt"/>
                <a:ea typeface="+mn-ea"/>
                <a:hlinkClick r:id="rId6"/>
              </a:rPr>
              <a:t>https://www.sciencedirect.com/science/article/abs/pii/S0091305715000593</a:t>
            </a:r>
            <a:endParaRPr lang="it-IT" sz="2800" b="0" strike="noStrike" spc="-1">
              <a:latin typeface="Arial"/>
            </a:endParaRPr>
          </a:p>
          <a:p>
            <a:pPr marL="216000" indent="-216000">
              <a:lnSpc>
                <a:spcPct val="100000"/>
              </a:lnSpc>
              <a:buNone/>
            </a:pPr>
            <a:r>
              <a:rPr lang="ru-RU" sz="2000" b="0" strike="noStrike" spc="-1">
                <a:latin typeface="+mn-lt"/>
                <a:ea typeface="+mn-ea"/>
              </a:rPr>
              <a:t>5 </a:t>
            </a:r>
            <a:r>
              <a:rPr lang="ru-RU" sz="2800" b="0" u="sng" strike="noStrike" spc="-1">
                <a:solidFill>
                  <a:srgbClr val="000000"/>
                </a:solidFill>
                <a:uFillTx/>
                <a:latin typeface="+mn-lt"/>
                <a:ea typeface="+mn-ea"/>
                <a:hlinkClick r:id="rId7"/>
              </a:rPr>
              <a:t>https://www.frontiersin.org/articles/10.3389/fvets.2020.569939/full</a:t>
            </a:r>
            <a:endParaRPr lang="it-IT" sz="2800" b="0" strike="noStrike" spc="-1">
              <a:latin typeface="Arial"/>
            </a:endParaRPr>
          </a:p>
          <a:p>
            <a:pPr marL="216000" indent="-216000">
              <a:lnSpc>
                <a:spcPct val="100000"/>
              </a:lnSpc>
              <a:buNone/>
            </a:pPr>
            <a:r>
              <a:rPr lang="ru-RU" sz="2000" b="0" strike="noStrike" spc="-1">
                <a:latin typeface="+mn-lt"/>
                <a:ea typeface="+mn-ea"/>
              </a:rPr>
              <a:t>6 </a:t>
            </a:r>
            <a:r>
              <a:rPr lang="ru-RU" sz="2800" b="0" u="sng" strike="noStrike" spc="-1">
                <a:solidFill>
                  <a:srgbClr val="000000"/>
                </a:solidFill>
                <a:uFillTx/>
                <a:latin typeface="+mn-lt"/>
                <a:ea typeface="+mn-ea"/>
                <a:hlinkClick r:id="rId8"/>
              </a:rPr>
              <a:t>https://pubmed.ncbi.nlm.nih.gov/24211275</a:t>
            </a:r>
            <a:endParaRPr lang="it-IT" sz="28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PlaceHolder 1"/>
          <p:cNvSpPr>
            <a:spLocks noGrp="1" noRot="1" noChangeAspect="1"/>
          </p:cNvSpPr>
          <p:nvPr>
            <p:ph type="sldImg"/>
          </p:nvPr>
        </p:nvSpPr>
        <p:spPr>
          <a:xfrm>
            <a:off x="381000" y="685800"/>
            <a:ext cx="6096000" cy="3429000"/>
          </a:xfrm>
          <a:prstGeom prst="rect">
            <a:avLst/>
          </a:prstGeom>
          <a:ln w="0">
            <a:noFill/>
          </a:ln>
        </p:spPr>
      </p:sp>
      <p:sp>
        <p:nvSpPr>
          <p:cNvPr id="422"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457200" indent="-216000">
              <a:lnSpc>
                <a:spcPct val="107000"/>
              </a:lnSpc>
              <a:spcAft>
                <a:spcPts val="799"/>
              </a:spcAft>
              <a:buNone/>
            </a:pPr>
            <a:r>
              <a:rPr lang="it-IT" sz="1800" b="1" strike="noStrike" spc="-1">
                <a:latin typeface="Calibri"/>
                <a:ea typeface="Calibri"/>
              </a:rPr>
              <a:t>Annotazione allo studio</a:t>
            </a:r>
            <a:endParaRPr lang="it-IT" sz="1800" b="0" strike="noStrike" spc="-1">
              <a:latin typeface="Arial"/>
            </a:endParaRPr>
          </a:p>
          <a:p>
            <a:pPr marL="457200" indent="-216000">
              <a:lnSpc>
                <a:spcPct val="107000"/>
              </a:lnSpc>
              <a:spcAft>
                <a:spcPts val="799"/>
              </a:spcAft>
              <a:buNone/>
            </a:pPr>
            <a:r>
              <a:rPr lang="it-IT" sz="1800" b="0" strike="noStrike" spc="-1">
                <a:latin typeface="Calibri"/>
                <a:ea typeface="Calibri"/>
              </a:rPr>
              <a:t>Nel 2016 è stata pubblicata per la prima volta una vasta revisione di studi la quale mostrava che gli adulti nella maggior parte delle regioni del mondo presentano livelli "bassi" o "molto bassi" di Omega-3, in particolare di acido eicosapentaenoico (EPA) e acido docosaesaenoico (DHA).</a:t>
            </a:r>
            <a:endParaRPr lang="it-IT" sz="1800" b="0" strike="noStrike" spc="-1">
              <a:latin typeface="Arial"/>
            </a:endParaRPr>
          </a:p>
          <a:p>
            <a:pPr marL="457200" indent="-216000">
              <a:lnSpc>
                <a:spcPct val="107000"/>
              </a:lnSpc>
              <a:spcAft>
                <a:spcPts val="799"/>
              </a:spcAft>
              <a:buNone/>
            </a:pPr>
            <a:br/>
            <a:r>
              <a:rPr lang="it-IT" sz="1800" b="0" strike="noStrike" spc="-1">
                <a:latin typeface="Calibri"/>
                <a:ea typeface="Calibri"/>
              </a:rPr>
              <a:t>Sulla base di un'analisi di 298 studi, è stata creata una mappa che mostra i livelli di EPA e DHA nel flusso sanguigno di adulti sani in tutto il mondo.</a:t>
            </a:r>
            <a:endParaRPr lang="it-IT" sz="1800" b="0" strike="noStrike" spc="-1">
              <a:latin typeface="Arial"/>
            </a:endParaRPr>
          </a:p>
          <a:p>
            <a:pPr marL="457200" indent="-216000">
              <a:lnSpc>
                <a:spcPct val="107000"/>
              </a:lnSpc>
              <a:spcAft>
                <a:spcPts val="799"/>
              </a:spcAft>
              <a:buNone/>
            </a:pPr>
            <a:br/>
            <a:r>
              <a:rPr lang="it-IT" sz="1800" b="0" strike="noStrike" spc="-1">
                <a:latin typeface="Calibri"/>
                <a:ea typeface="Calibri"/>
              </a:rPr>
              <a:t>Le regioni con alti livelli di EPA e DHA sono state trovate principalmente nei paesi vicino al Mar del Giappone (Giappone, Corea del Sud e Primorsky Krai in Russia) e Scandinavia (Danimarca, Norvegia e Groenlandia).</a:t>
            </a:r>
            <a:endParaRPr lang="it-IT" sz="1800" b="0" strike="noStrike" spc="-1">
              <a:latin typeface="Arial"/>
            </a:endParaRPr>
          </a:p>
          <a:p>
            <a:pPr marL="457200" indent="-216000">
              <a:lnSpc>
                <a:spcPct val="107000"/>
              </a:lnSpc>
              <a:spcAft>
                <a:spcPts val="799"/>
              </a:spcAft>
              <a:buNone/>
            </a:pPr>
            <a:br/>
            <a:r>
              <a:rPr lang="it-IT" sz="1800" b="0" u="sng" strike="noStrike" spc="-1">
                <a:uFillTx/>
                <a:latin typeface="Calibri"/>
                <a:ea typeface="Calibri"/>
              </a:rPr>
              <a:t>EPA e DHA in quantità moderata si </a:t>
            </a:r>
            <a:r>
              <a:rPr lang="it-IT" sz="1800" b="0" strike="noStrike" spc="-1">
                <a:latin typeface="Calibri"/>
                <a:ea typeface="Calibri"/>
              </a:rPr>
              <a:t>osservavano in Canada settentrionale, Cile, Islanda, Finlandia, Svezia, Tunisia, Hong Kong, Mongolia e Polinesia francese.</a:t>
            </a:r>
            <a:endParaRPr lang="it-IT" sz="1800" b="0" strike="noStrike" spc="-1">
              <a:latin typeface="Arial"/>
            </a:endParaRPr>
          </a:p>
          <a:p>
            <a:pPr marL="457200" indent="-216000">
              <a:lnSpc>
                <a:spcPct val="107000"/>
              </a:lnSpc>
              <a:spcAft>
                <a:spcPts val="799"/>
              </a:spcAft>
              <a:buNone/>
            </a:pPr>
            <a:br/>
            <a:r>
              <a:rPr lang="it-IT" sz="1800" b="0" u="sng" strike="noStrike" spc="-1">
                <a:uFillTx/>
                <a:latin typeface="Calibri"/>
                <a:ea typeface="Calibri"/>
              </a:rPr>
              <a:t>Basso contenuto di EPA e DHA caratterizzano: </a:t>
            </a:r>
            <a:endParaRPr lang="it-IT" sz="1800" b="0" strike="noStrike" spc="-1">
              <a:latin typeface="Arial"/>
            </a:endParaRPr>
          </a:p>
          <a:p>
            <a:pPr marL="457200" indent="-216000">
              <a:lnSpc>
                <a:spcPct val="107000"/>
              </a:lnSpc>
              <a:spcAft>
                <a:spcPts val="799"/>
              </a:spcAft>
              <a:buNone/>
            </a:pPr>
            <a:r>
              <a:rPr lang="it-IT" sz="1800" b="0" strike="noStrike" spc="-1">
                <a:latin typeface="Calibri"/>
                <a:ea typeface="Calibri"/>
              </a:rPr>
              <a:t>Europa (Belgio, Repubblica Ceca, Francia, Germania, Scozia, Spagna, Paesi Bassi),</a:t>
            </a:r>
            <a:endParaRPr lang="it-IT" sz="1800" b="0" strike="noStrike" spc="-1">
              <a:latin typeface="Arial"/>
            </a:endParaRPr>
          </a:p>
          <a:p>
            <a:pPr marL="457200" indent="-216000">
              <a:lnSpc>
                <a:spcPct val="107000"/>
              </a:lnSpc>
              <a:spcAft>
                <a:spcPts val="799"/>
              </a:spcAft>
              <a:buNone/>
            </a:pPr>
            <a:r>
              <a:rPr lang="it-IT" sz="1800" b="0" strike="noStrike" spc="-1">
                <a:latin typeface="Calibri"/>
                <a:ea typeface="Calibri"/>
              </a:rPr>
              <a:t>paesi del Medio Oriente (Israele),</a:t>
            </a:r>
            <a:endParaRPr lang="it-IT" sz="1800" b="0" strike="noStrike" spc="-1">
              <a:latin typeface="Arial"/>
            </a:endParaRPr>
          </a:p>
          <a:p>
            <a:pPr marL="457200" indent="-216000">
              <a:lnSpc>
                <a:spcPct val="107000"/>
              </a:lnSpc>
              <a:spcAft>
                <a:spcPts val="799"/>
              </a:spcAft>
              <a:buNone/>
            </a:pPr>
            <a:r>
              <a:rPr lang="it-IT" sz="1800" b="0" strike="noStrike" spc="-1">
                <a:latin typeface="Calibri"/>
                <a:ea typeface="Calibri"/>
              </a:rPr>
              <a:t>Asia (Cina, Russia e Singapore),</a:t>
            </a:r>
            <a:endParaRPr lang="it-IT" sz="1800" b="0" strike="noStrike" spc="-1">
              <a:latin typeface="Arial"/>
            </a:endParaRPr>
          </a:p>
          <a:p>
            <a:pPr marL="457200" indent="-216000">
              <a:lnSpc>
                <a:spcPct val="107000"/>
              </a:lnSpc>
              <a:spcAft>
                <a:spcPts val="799"/>
              </a:spcAft>
              <a:buNone/>
            </a:pPr>
            <a:r>
              <a:rPr lang="it-IT" sz="1800" b="0" strike="noStrike" spc="-1">
                <a:latin typeface="Calibri"/>
                <a:ea typeface="Calibri"/>
              </a:rPr>
              <a:t>Oceania (Australia e Nuova Zelanda),</a:t>
            </a:r>
            <a:endParaRPr lang="it-IT" sz="1800" b="0" strike="noStrike" spc="-1">
              <a:latin typeface="Arial"/>
            </a:endParaRPr>
          </a:p>
          <a:p>
            <a:pPr marL="457200" indent="-216000">
              <a:lnSpc>
                <a:spcPct val="107000"/>
              </a:lnSpc>
              <a:spcAft>
                <a:spcPts val="799"/>
              </a:spcAft>
              <a:buNone/>
            </a:pPr>
            <a:r>
              <a:rPr lang="it-IT" sz="1800" b="0" strike="noStrike" spc="-1">
                <a:latin typeface="Calibri"/>
                <a:ea typeface="Calibri"/>
              </a:rPr>
              <a:t>Africa (Sudafrica e Tanzania).</a:t>
            </a:r>
            <a:endParaRPr lang="it-IT" sz="1800" b="0" strike="noStrike" spc="-1">
              <a:latin typeface="Arial"/>
            </a:endParaRPr>
          </a:p>
          <a:p>
            <a:pPr marL="457200" indent="-216000">
              <a:lnSpc>
                <a:spcPct val="107000"/>
              </a:lnSpc>
              <a:spcAft>
                <a:spcPts val="799"/>
              </a:spcAft>
              <a:buNone/>
            </a:pPr>
            <a:br/>
            <a:r>
              <a:rPr lang="it-IT" sz="1800" b="0" u="sng" strike="noStrike" spc="-1">
                <a:uFillTx/>
                <a:latin typeface="Calibri"/>
                <a:ea typeface="Calibri"/>
              </a:rPr>
              <a:t>Un livello molto basso di EPA e DHA</a:t>
            </a:r>
            <a:r>
              <a:rPr lang="it-IT" sz="1800" b="0" strike="noStrike" spc="-1">
                <a:latin typeface="Calibri"/>
                <a:ea typeface="Calibri"/>
              </a:rPr>
              <a:t> è stato riscontrato in:</a:t>
            </a:r>
            <a:endParaRPr lang="it-IT" sz="1800" b="0" strike="noStrike" spc="-1">
              <a:latin typeface="Arial"/>
            </a:endParaRPr>
          </a:p>
          <a:p>
            <a:pPr marL="457200" indent="-216000">
              <a:lnSpc>
                <a:spcPct val="107000"/>
              </a:lnSpc>
              <a:spcAft>
                <a:spcPts val="799"/>
              </a:spcAft>
              <a:buNone/>
            </a:pPr>
            <a:r>
              <a:rPr lang="it-IT" sz="1800" b="0" strike="noStrike" spc="-1">
                <a:latin typeface="Calibri"/>
                <a:ea typeface="Calibri"/>
              </a:rPr>
              <a:t>Nord America (Canada e Stati Uniti),</a:t>
            </a:r>
            <a:endParaRPr lang="it-IT" sz="1800" b="0" strike="noStrike" spc="-1">
              <a:latin typeface="Arial"/>
            </a:endParaRPr>
          </a:p>
          <a:p>
            <a:pPr marL="457200" indent="-216000">
              <a:lnSpc>
                <a:spcPct val="107000"/>
              </a:lnSpc>
              <a:spcAft>
                <a:spcPts val="799"/>
              </a:spcAft>
              <a:buNone/>
            </a:pPr>
            <a:r>
              <a:rPr lang="it-IT" sz="1800" b="0" strike="noStrike" spc="-1">
                <a:latin typeface="Calibri"/>
                <a:ea typeface="Calibri"/>
              </a:rPr>
              <a:t>Centro e Sud America (Guatemala e Brasile),</a:t>
            </a:r>
            <a:endParaRPr lang="it-IT" sz="1800" b="0" strike="noStrike" spc="-1">
              <a:latin typeface="Arial"/>
            </a:endParaRPr>
          </a:p>
          <a:p>
            <a:pPr marL="457200" indent="-216000">
              <a:lnSpc>
                <a:spcPct val="107000"/>
              </a:lnSpc>
              <a:spcAft>
                <a:spcPts val="799"/>
              </a:spcAft>
              <a:buNone/>
            </a:pPr>
            <a:r>
              <a:rPr lang="it-IT" sz="1800" b="0" strike="noStrike" spc="-1">
                <a:latin typeface="Calibri"/>
                <a:ea typeface="Calibri"/>
              </a:rPr>
              <a:t>Europa (Irlanda, Gran Bretagna, Italia, Grecia, Serbia e Turchia),</a:t>
            </a:r>
            <a:endParaRPr lang="it-IT" sz="1800" b="0" strike="noStrike" spc="-1">
              <a:latin typeface="Arial"/>
            </a:endParaRPr>
          </a:p>
          <a:p>
            <a:pPr marL="457200" indent="-216000">
              <a:lnSpc>
                <a:spcPct val="107000"/>
              </a:lnSpc>
              <a:spcAft>
                <a:spcPts val="799"/>
              </a:spcAft>
              <a:buNone/>
            </a:pPr>
            <a:r>
              <a:rPr lang="it-IT" sz="1800" b="0" strike="noStrike" spc="-1">
                <a:latin typeface="Calibri"/>
                <a:ea typeface="Calibri"/>
              </a:rPr>
              <a:t>Medio Oriente (Iran e Bahrain),</a:t>
            </a:r>
            <a:endParaRPr lang="it-IT" sz="1800" b="0" strike="noStrike" spc="-1">
              <a:latin typeface="Arial"/>
            </a:endParaRPr>
          </a:p>
          <a:p>
            <a:pPr marL="457200" indent="-216000">
              <a:lnSpc>
                <a:spcPct val="107000"/>
              </a:lnSpc>
              <a:spcAft>
                <a:spcPts val="799"/>
              </a:spcAft>
              <a:buNone/>
            </a:pPr>
            <a:r>
              <a:rPr lang="it-IT" sz="1800" b="0" strike="noStrike" spc="-1">
                <a:latin typeface="Calibri"/>
                <a:ea typeface="Calibri"/>
              </a:rPr>
              <a:t>Sud-est asiatico (India)</a:t>
            </a:r>
            <a:endParaRPr lang="it-IT" sz="1800" b="0" strike="noStrike" spc="-1">
              <a:latin typeface="Arial"/>
            </a:endParaRPr>
          </a:p>
          <a:p>
            <a:pPr marL="457200" indent="-216000">
              <a:lnSpc>
                <a:spcPct val="107000"/>
              </a:lnSpc>
              <a:spcAft>
                <a:spcPts val="799"/>
              </a:spcAft>
              <a:buNone/>
            </a:pPr>
            <a:r>
              <a:rPr lang="it-IT" sz="1800" b="0" strike="noStrike" spc="-1">
                <a:latin typeface="Calibri"/>
                <a:ea typeface="Calibri"/>
              </a:rPr>
              <a:t>Africa (Kenia).</a:t>
            </a:r>
            <a:endParaRPr lang="it-IT" sz="1800" b="0" strike="noStrike" spc="-1">
              <a:latin typeface="Arial"/>
            </a:endParaRPr>
          </a:p>
          <a:p>
            <a:pPr marL="457200" indent="-216000">
              <a:lnSpc>
                <a:spcPct val="107000"/>
              </a:lnSpc>
              <a:spcAft>
                <a:spcPts val="799"/>
              </a:spcAft>
              <a:buNone/>
            </a:pPr>
            <a:br/>
            <a:r>
              <a:rPr lang="it-IT" sz="1800" b="0" strike="noStrike" spc="-1">
                <a:latin typeface="Calibri"/>
                <a:ea typeface="Calibri"/>
              </a:rPr>
              <a:t>Non per tutti i paesi è stato possibile trovare studi che soddisfacevano i criteri per l'inclusione nell'analisi. Tuttavia, gli scienziati, sulla base dei dati dei paesi vicini, suggeriscono che i livelli di EPA e DHA nel sangue della popolazione dell'Europa orientale e dell'Asia centrale siano molto probabilmente classificabili nella fascia da "bassi" a "molto bassi".</a:t>
            </a:r>
            <a:endParaRPr lang="it-IT" sz="1800" b="0" strike="noStrike" spc="-1">
              <a:latin typeface="Arial"/>
            </a:endParaRPr>
          </a:p>
          <a:p>
            <a:pPr marL="457200" indent="-216000">
              <a:lnSpc>
                <a:spcPct val="100000"/>
              </a:lnSpc>
              <a:buNone/>
            </a:pPr>
            <a:endParaRPr lang="it-IT" sz="18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PlaceHolder 1"/>
          <p:cNvSpPr>
            <a:spLocks noGrp="1" noRot="1" noChangeAspect="1"/>
          </p:cNvSpPr>
          <p:nvPr>
            <p:ph type="sldImg"/>
          </p:nvPr>
        </p:nvSpPr>
        <p:spPr>
          <a:xfrm>
            <a:off x="381000" y="685800"/>
            <a:ext cx="6096000" cy="3429000"/>
          </a:xfrm>
          <a:prstGeom prst="rect">
            <a:avLst/>
          </a:prstGeom>
          <a:ln w="0">
            <a:noFill/>
          </a:ln>
        </p:spPr>
      </p:sp>
      <p:sp>
        <p:nvSpPr>
          <p:cNvPr id="424"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216000">
              <a:lnSpc>
                <a:spcPct val="107000"/>
              </a:lnSpc>
              <a:spcAft>
                <a:spcPts val="799"/>
              </a:spcAft>
              <a:buNone/>
            </a:pPr>
            <a:r>
              <a:rPr lang="it-IT" sz="1800" b="0" strike="noStrike" spc="-1">
                <a:latin typeface="Calibri"/>
                <a:ea typeface="Calibri"/>
              </a:rPr>
              <a:t>EPA e DHA sono sintetizzati da microalghe di cui si nutre lo </a:t>
            </a:r>
            <a:r>
              <a:rPr lang="it-IT" sz="1800" b="0" strike="noStrike" spc="-1">
                <a:highlight>
                  <a:srgbClr val="FFFF00"/>
                </a:highlight>
                <a:latin typeface="Calibri"/>
                <a:ea typeface="Calibri"/>
              </a:rPr>
              <a:t>zooplancton</a:t>
            </a:r>
            <a:r>
              <a:rPr lang="it-IT" sz="1800" b="0" strike="noStrike" spc="-1">
                <a:latin typeface="Calibri"/>
                <a:ea typeface="Calibri"/>
              </a:rPr>
              <a:t>, che a sua volta è mangiato da piccoli e grandi pesci. Quindi EPA e DHA migrano attraverso la catena alimentare, finendo nella carne di tonno, sgombro, salmone di mare o qualsiasi altro pesce marino d'acqua fredda.</a:t>
            </a:r>
            <a:endParaRPr lang="it-IT" sz="1800" b="0" strike="noStrike" spc="-1">
              <a:latin typeface="Arial"/>
            </a:endParaRPr>
          </a:p>
          <a:p>
            <a:pPr marL="216000" indent="-216000">
              <a:lnSpc>
                <a:spcPct val="107000"/>
              </a:lnSpc>
              <a:spcAft>
                <a:spcPts val="799"/>
              </a:spcAft>
              <a:buNone/>
            </a:pPr>
            <a:br/>
            <a:r>
              <a:rPr lang="it-IT" sz="1800" b="0" strike="noStrike" spc="-1">
                <a:latin typeface="Calibri"/>
                <a:ea typeface="Calibri"/>
              </a:rPr>
              <a:t>Sugli scaffali dei negozi c'è principalmente pesce coltivato nelle fattorie. Il contenuto di EPA e DHA, ad esempio, nel salmone "di acquacoltura", dipende quasi al 100% da quanti Omega-3 EPA e DHA verranno (o meno) aggiunti al mangime.</a:t>
            </a:r>
            <a:endParaRPr lang="it-IT" sz="1800" b="0" strike="noStrike" spc="-1">
              <a:latin typeface="Arial"/>
            </a:endParaRPr>
          </a:p>
          <a:p>
            <a:pPr marL="216000" indent="-216000">
              <a:lnSpc>
                <a:spcPct val="100000"/>
              </a:lnSpc>
              <a:buNone/>
            </a:pPr>
            <a:endParaRPr lang="it-IT" sz="18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PlaceHolder 1"/>
          <p:cNvSpPr>
            <a:spLocks noGrp="1" noRot="1" noChangeAspect="1"/>
          </p:cNvSpPr>
          <p:nvPr>
            <p:ph type="sldImg"/>
          </p:nvPr>
        </p:nvSpPr>
        <p:spPr>
          <a:xfrm>
            <a:off x="381000" y="685800"/>
            <a:ext cx="6096000" cy="3429000"/>
          </a:xfrm>
          <a:prstGeom prst="rect">
            <a:avLst/>
          </a:prstGeom>
          <a:ln w="0">
            <a:noFill/>
          </a:ln>
        </p:spPr>
      </p:sp>
      <p:sp>
        <p:nvSpPr>
          <p:cNvPr id="426"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a:lnSpc>
                <a:spcPct val="107000"/>
              </a:lnSpc>
              <a:spcAft>
                <a:spcPts val="799"/>
              </a:spcAft>
              <a:buNone/>
              <a:tabLst>
                <a:tab pos="0" algn="l"/>
              </a:tabLst>
            </a:pPr>
            <a:r>
              <a:rPr lang="it-IT" sz="1800" b="0" strike="noStrike" spc="-1">
                <a:latin typeface="Calibri"/>
                <a:ea typeface="Calibri"/>
              </a:rPr>
              <a:t>Per creare un integratore alimentare con un'alta concentrazione di Omega-3, il grasso viene prima separato dalla massa di pesce. Quindi i composti di vari acidi grassi vengono convertiti e da essi vengono isolati EPA e DHA per ottenere un prodotto arricchito, utilizzando la </a:t>
            </a:r>
            <a:r>
              <a:rPr lang="it-IT" sz="1800" b="1" strike="noStrike" spc="-1">
                <a:latin typeface="Calibri"/>
                <a:ea typeface="Calibri"/>
              </a:rPr>
              <a:t>transesterificazione</a:t>
            </a:r>
            <a:r>
              <a:rPr lang="it-IT" sz="1800" b="0" strike="noStrike" spc="-1">
                <a:latin typeface="Calibri"/>
                <a:ea typeface="Calibri"/>
              </a:rPr>
              <a:t>.</a:t>
            </a:r>
            <a:endParaRPr lang="it-IT" sz="1800" b="0" strike="noStrike" spc="-1">
              <a:latin typeface="Arial"/>
            </a:endParaRPr>
          </a:p>
          <a:p>
            <a:pPr>
              <a:lnSpc>
                <a:spcPct val="107000"/>
              </a:lnSpc>
              <a:spcAft>
                <a:spcPts val="799"/>
              </a:spcAft>
              <a:buNone/>
              <a:tabLst>
                <a:tab pos="0" algn="l"/>
              </a:tabLst>
            </a:pPr>
            <a:endParaRPr lang="it-IT" sz="1800" b="0" strike="noStrike" spc="-1">
              <a:latin typeface="Arial"/>
            </a:endParaRPr>
          </a:p>
          <a:p>
            <a:pPr>
              <a:lnSpc>
                <a:spcPct val="107000"/>
              </a:lnSpc>
              <a:spcAft>
                <a:spcPts val="799"/>
              </a:spcAft>
              <a:buNone/>
              <a:tabLst>
                <a:tab pos="0" algn="l"/>
              </a:tabLst>
            </a:pPr>
            <a:r>
              <a:rPr lang="it-IT" sz="1800" b="1" strike="noStrike" spc="-1">
                <a:latin typeface="Calibri"/>
                <a:ea typeface="Calibri"/>
              </a:rPr>
              <a:t>Come succede?</a:t>
            </a:r>
            <a:br/>
            <a:r>
              <a:rPr lang="it-IT" sz="1800" b="0" strike="noStrike" spc="-1">
                <a:latin typeface="Calibri"/>
                <a:ea typeface="Calibri"/>
              </a:rPr>
              <a:t>In determinate condizioni, dell'etanolo monoidrico viene aggiunto all'olio di pesce naturale, che è in grado di accettare solo 1 molecola di acido grasso, e come risultato della reazione di scambio di acido grasso tra glicerolo ed etanolo, si formano 3 tipi di composti di etanolo: solo con PUFA, solo con acidi grassi monoinsaturi e solo con acidi grassi saturi.</a:t>
            </a:r>
            <a:endParaRPr lang="it-IT" sz="1800" b="0" strike="noStrike" spc="-1">
              <a:latin typeface="Arial"/>
            </a:endParaRPr>
          </a:p>
          <a:p>
            <a:pPr>
              <a:lnSpc>
                <a:spcPct val="107000"/>
              </a:lnSpc>
              <a:spcAft>
                <a:spcPts val="799"/>
              </a:spcAft>
              <a:buNone/>
              <a:tabLst>
                <a:tab pos="0" algn="l"/>
              </a:tabLst>
            </a:pPr>
            <a:r>
              <a:rPr lang="it-IT" sz="1800" b="0" strike="noStrike" spc="-1">
                <a:latin typeface="Calibri"/>
                <a:ea typeface="Calibri"/>
              </a:rPr>
              <a:t>Il passaggio successivo è separare i composti di etanolo con PUFA da tutti gli altri. I composti etanolo-PUFA sono i più leggeri, fluidi e mobili di tutti i composti formati, quindi possono essere separati abbassando la temperatura e centrifugando. È così che si sono ottenuti gli </a:t>
            </a:r>
            <a:r>
              <a:rPr lang="it-IT" sz="1800" b="1" strike="noStrike" spc="-1">
                <a:latin typeface="Calibri"/>
                <a:ea typeface="Calibri"/>
              </a:rPr>
              <a:t>Omega-3 (PUFA) in forma di estere etilico</a:t>
            </a:r>
            <a:r>
              <a:rPr lang="it-IT" sz="1800" b="0" strike="noStrike" spc="-1">
                <a:latin typeface="Calibri"/>
                <a:ea typeface="Calibri"/>
              </a:rPr>
              <a:t>.</a:t>
            </a:r>
            <a:endParaRPr lang="it-IT" sz="1800" b="0" strike="noStrike" spc="-1">
              <a:latin typeface="Arial"/>
            </a:endParaRPr>
          </a:p>
          <a:p>
            <a:pPr>
              <a:lnSpc>
                <a:spcPct val="107000"/>
              </a:lnSpc>
              <a:spcAft>
                <a:spcPts val="799"/>
              </a:spcAft>
              <a:buNone/>
              <a:tabLst>
                <a:tab pos="0" algn="l"/>
              </a:tabLst>
            </a:pPr>
            <a:endParaRPr lang="it-IT" sz="1800" b="0" strike="noStrike" spc="-1">
              <a:latin typeface="Arial"/>
            </a:endParaRPr>
          </a:p>
          <a:p>
            <a:pPr>
              <a:lnSpc>
                <a:spcPct val="107000"/>
              </a:lnSpc>
              <a:spcAft>
                <a:spcPts val="799"/>
              </a:spcAft>
              <a:buNone/>
              <a:tabLst>
                <a:tab pos="0" algn="l"/>
              </a:tabLst>
            </a:pPr>
            <a:r>
              <a:rPr lang="it-IT" sz="1800" b="0" strike="noStrike" spc="-1">
                <a:latin typeface="Calibri"/>
                <a:ea typeface="Calibri"/>
              </a:rPr>
              <a:t>In seguito gli scienziati hanno pensato di aumentare ulteriormente la concentrazione di EPA e DHA, ed è nata l'idea di riesterificare la forma di estere etilico di DHA ed EPA.</a:t>
            </a:r>
            <a:endParaRPr lang="it-IT" sz="1800" b="0" strike="noStrike" spc="-1">
              <a:latin typeface="Arial"/>
            </a:endParaRPr>
          </a:p>
          <a:p>
            <a:pPr>
              <a:lnSpc>
                <a:spcPct val="107000"/>
              </a:lnSpc>
              <a:spcAft>
                <a:spcPts val="799"/>
              </a:spcAft>
              <a:buNone/>
              <a:tabLst>
                <a:tab pos="0" algn="l"/>
              </a:tabLst>
            </a:pPr>
            <a:endParaRPr lang="it-IT" sz="1800" b="0" strike="noStrike" spc="-1">
              <a:latin typeface="Arial"/>
            </a:endParaRPr>
          </a:p>
          <a:p>
            <a:pPr>
              <a:lnSpc>
                <a:spcPct val="107000"/>
              </a:lnSpc>
              <a:spcAft>
                <a:spcPts val="799"/>
              </a:spcAft>
              <a:buNone/>
              <a:tabLst>
                <a:tab pos="0" algn="l"/>
              </a:tabLst>
            </a:pPr>
            <a:r>
              <a:rPr lang="it-IT" sz="1800" b="0" strike="noStrike" spc="-1">
                <a:latin typeface="Calibri"/>
                <a:ea typeface="Calibri"/>
              </a:rPr>
              <a:t>Il processo è stato chiamato "</a:t>
            </a:r>
            <a:r>
              <a:rPr lang="it-IT" sz="1800" b="1" strike="noStrike" spc="-1">
                <a:latin typeface="Calibri"/>
                <a:ea typeface="Calibri"/>
              </a:rPr>
              <a:t>riesterificazione</a:t>
            </a:r>
            <a:r>
              <a:rPr lang="it-IT" sz="1800" b="0" strike="noStrike" spc="-1">
                <a:latin typeface="Calibri"/>
                <a:ea typeface="Calibri"/>
              </a:rPr>
              <a:t>" perché questa reazione ripetuta procede in modo simile, ma ciò che si solidifica prima viene portato via e tutto ciò che è fluido (composti di estere etilico con PUFA) viene rimosso. Di conseguenza, la concentrazione di acidi Omega-3 aumenta ancora di più ed essi acquisiscono la forma di trigliceride simile a quella naturale.</a:t>
            </a:r>
            <a:endParaRPr lang="it-IT" sz="1800" b="0" strike="noStrike" spc="-1">
              <a:latin typeface="Arial"/>
            </a:endParaRPr>
          </a:p>
          <a:p>
            <a:pPr>
              <a:lnSpc>
                <a:spcPct val="100000"/>
              </a:lnSpc>
              <a:buNone/>
              <a:tabLst>
                <a:tab pos="0" algn="l"/>
              </a:tabLst>
            </a:pPr>
            <a:endParaRPr lang="it-IT" sz="18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381000" y="685800"/>
            <a:ext cx="6096000" cy="3429000"/>
          </a:xfrm>
          <a:prstGeom prst="rect">
            <a:avLst/>
          </a:prstGeom>
          <a:ln w="0">
            <a:noFill/>
          </a:ln>
        </p:spPr>
      </p:sp>
      <p:sp>
        <p:nvSpPr>
          <p:cNvPr id="428"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216000">
              <a:lnSpc>
                <a:spcPct val="107000"/>
              </a:lnSpc>
              <a:spcAft>
                <a:spcPts val="799"/>
              </a:spcAft>
              <a:buNone/>
            </a:pPr>
            <a:r>
              <a:rPr lang="it-IT" sz="1800" b="0" strike="noStrike" spc="-1">
                <a:latin typeface="Calibri"/>
                <a:ea typeface="Calibri"/>
              </a:rPr>
              <a:t>I grassi sono presenti nella dieta umana più spesso sotto forma di esteri: una combinazione di un acido grasso con un alcol (glicerolo / glicerina, etanolo / alcool etilico).</a:t>
            </a:r>
            <a:endParaRPr lang="it-IT" sz="1800" b="0" strike="noStrike" spc="-1">
              <a:latin typeface="Arial"/>
            </a:endParaRPr>
          </a:p>
          <a:p>
            <a:pPr marL="216000" indent="-216000">
              <a:lnSpc>
                <a:spcPct val="107000"/>
              </a:lnSpc>
              <a:spcAft>
                <a:spcPts val="799"/>
              </a:spcAft>
              <a:buNone/>
            </a:pPr>
            <a:br/>
            <a:r>
              <a:rPr lang="it-IT" sz="1800" b="0" strike="noStrike" spc="-1">
                <a:latin typeface="Calibri"/>
                <a:ea typeface="Calibri"/>
              </a:rPr>
              <a:t>Nei grassi naturali predomina la forma dei </a:t>
            </a:r>
            <a:r>
              <a:rPr lang="it-IT" sz="1800" b="1" strike="noStrike" spc="-1">
                <a:latin typeface="Calibri"/>
                <a:ea typeface="Calibri"/>
              </a:rPr>
              <a:t>trigliceridi</a:t>
            </a:r>
            <a:r>
              <a:rPr lang="it-IT" sz="1800" b="0" strike="noStrike" spc="-1">
                <a:latin typeface="Calibri"/>
                <a:ea typeface="Calibri"/>
              </a:rPr>
              <a:t>: 3 acidi grassi sono legati alla molecola di un alcol poliidrico, il glicerolo. Possono essere acidi grassi polinsaturi, monoinsaturi o saturi.</a:t>
            </a:r>
            <a:endParaRPr lang="it-IT" sz="1800" b="0" strike="noStrike" spc="-1">
              <a:latin typeface="Arial"/>
            </a:endParaRPr>
          </a:p>
          <a:p>
            <a:pPr marL="216000" indent="-216000">
              <a:lnSpc>
                <a:spcPct val="107000"/>
              </a:lnSpc>
              <a:spcAft>
                <a:spcPts val="799"/>
              </a:spcAft>
              <a:buNone/>
            </a:pPr>
            <a:br/>
            <a:r>
              <a:rPr lang="it-IT" sz="1800" b="0" strike="noStrike" spc="-1">
                <a:latin typeface="Calibri"/>
                <a:ea typeface="Calibri"/>
              </a:rPr>
              <a:t>Nell'olio di pesce naturale, il contenuto di acidi grassi polinsaturi varia intorno al 20%. Pertanto per creare integratori alimentari con una maggiore concentrazione di acidi grassi polinsaturi (PUFA), è necessario separare i PUFA, necessari per lo scopo, dagli altri acidi grassi.</a:t>
            </a:r>
            <a:endParaRPr lang="it-IT" sz="1800" b="0" strike="noStrike" spc="-1">
              <a:latin typeface="Arial"/>
            </a:endParaRPr>
          </a:p>
          <a:p>
            <a:pPr marL="216000" indent="-216000">
              <a:lnSpc>
                <a:spcPct val="107000"/>
              </a:lnSpc>
              <a:spcAft>
                <a:spcPts val="799"/>
              </a:spcAft>
              <a:buNone/>
            </a:pPr>
            <a:br/>
            <a:r>
              <a:rPr lang="it-IT" sz="1800" b="0" strike="noStrike" spc="-1">
                <a:latin typeface="Calibri"/>
                <a:ea typeface="Calibri"/>
              </a:rPr>
              <a:t>Per questo viene utilizzato il </a:t>
            </a:r>
            <a:r>
              <a:rPr lang="it-IT" sz="1800" b="1" strike="noStrike" spc="-1">
                <a:latin typeface="Calibri"/>
                <a:ea typeface="Calibri"/>
              </a:rPr>
              <a:t>processo di transesterificazione</a:t>
            </a:r>
            <a:r>
              <a:rPr lang="it-IT" sz="1800" b="0" strike="noStrike" spc="-1">
                <a:latin typeface="Calibri"/>
                <a:ea typeface="Calibri"/>
              </a:rPr>
              <a:t>. La forma ottenuta come risultato di questo processo è chiamata </a:t>
            </a:r>
            <a:r>
              <a:rPr lang="it-IT" sz="1800" b="1" strike="noStrike" spc="-1">
                <a:latin typeface="Calibri"/>
                <a:ea typeface="Calibri"/>
              </a:rPr>
              <a:t>estere etilico</a:t>
            </a:r>
            <a:r>
              <a:rPr lang="it-IT" sz="1800" b="0" strike="noStrike" spc="-1">
                <a:latin typeface="Calibri"/>
                <a:ea typeface="Calibri"/>
              </a:rPr>
              <a:t>. Dopo la transesterificazione </a:t>
            </a:r>
            <a:r>
              <a:rPr lang="it-IT" sz="1800" b="1" strike="noStrike" spc="-1">
                <a:latin typeface="Calibri"/>
                <a:ea typeface="Calibri"/>
              </a:rPr>
              <a:t>la concentrazione di PUFA Omega-3 nel prodotto finito aumenta di 2-3 volte.</a:t>
            </a:r>
            <a:endParaRPr lang="it-IT" sz="1800" b="0" strike="noStrike" spc="-1">
              <a:latin typeface="Arial"/>
            </a:endParaRPr>
          </a:p>
          <a:p>
            <a:pPr marL="216000" indent="-216000">
              <a:lnSpc>
                <a:spcPct val="107000"/>
              </a:lnSpc>
              <a:spcAft>
                <a:spcPts val="799"/>
              </a:spcAft>
              <a:buNone/>
            </a:pPr>
            <a:br/>
            <a:r>
              <a:rPr lang="it-IT" sz="1800" b="0" strike="noStrike" spc="-1">
                <a:latin typeface="Calibri"/>
                <a:ea typeface="Calibri"/>
              </a:rPr>
              <a:t>Per riportare i PUFA alla loro consueta forma di trigliceridi, viene utilizzato il </a:t>
            </a:r>
            <a:r>
              <a:rPr lang="it-IT" sz="1800" b="1" strike="noStrike" spc="-1">
                <a:latin typeface="Calibri"/>
                <a:ea typeface="Calibri"/>
              </a:rPr>
              <a:t>processo di riesterificazione</a:t>
            </a:r>
            <a:r>
              <a:rPr lang="it-IT" sz="1800" b="0" strike="noStrike" spc="-1">
                <a:latin typeface="Calibri"/>
                <a:ea typeface="Calibri"/>
              </a:rPr>
              <a:t> e la forma risultante è chiamata </a:t>
            </a:r>
            <a:r>
              <a:rPr lang="it-IT" sz="1800" b="1" strike="noStrike" spc="-1">
                <a:latin typeface="Calibri"/>
                <a:ea typeface="Calibri"/>
              </a:rPr>
              <a:t>forma di trigliceride riesterificato</a:t>
            </a:r>
            <a:r>
              <a:rPr lang="it-IT" sz="1800" b="0" strike="noStrike" spc="-1">
                <a:latin typeface="Calibri"/>
                <a:ea typeface="Calibri"/>
              </a:rPr>
              <a:t>. </a:t>
            </a:r>
            <a:r>
              <a:rPr lang="it-IT" sz="1800" b="1" strike="noStrike" spc="-1">
                <a:latin typeface="Calibri"/>
                <a:ea typeface="Calibri"/>
              </a:rPr>
              <a:t>La concentrazione di PUFA nel prodotto finito aumenta ancora di più.</a:t>
            </a:r>
            <a:endParaRPr lang="it-IT" sz="1800" b="0" strike="noStrike" spc="-1">
              <a:latin typeface="Arial"/>
            </a:endParaRPr>
          </a:p>
          <a:p>
            <a:pPr marL="216000" indent="-216000">
              <a:lnSpc>
                <a:spcPct val="100000"/>
              </a:lnSpc>
              <a:buNone/>
            </a:pPr>
            <a:endParaRPr lang="it-IT" sz="18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PlaceHolder 1"/>
          <p:cNvSpPr>
            <a:spLocks noGrp="1" noRot="1" noChangeAspect="1"/>
          </p:cNvSpPr>
          <p:nvPr>
            <p:ph type="sldImg"/>
          </p:nvPr>
        </p:nvSpPr>
        <p:spPr>
          <a:xfrm>
            <a:off x="381000" y="685800"/>
            <a:ext cx="6096000" cy="3429000"/>
          </a:xfrm>
          <a:prstGeom prst="rect">
            <a:avLst/>
          </a:prstGeom>
          <a:ln w="0">
            <a:noFill/>
          </a:ln>
        </p:spPr>
      </p:sp>
      <p:sp>
        <p:nvSpPr>
          <p:cNvPr id="430"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216000">
              <a:lnSpc>
                <a:spcPct val="107000"/>
              </a:lnSpc>
              <a:spcAft>
                <a:spcPts val="799"/>
              </a:spcAft>
              <a:buNone/>
            </a:pPr>
            <a:r>
              <a:rPr lang="it-IT" sz="1800" b="1" strike="noStrike" spc="-1">
                <a:latin typeface="Calibri"/>
                <a:ea typeface="Calibri"/>
              </a:rPr>
              <a:t>Informazioni sull'assunzione di EPA e DHA</a:t>
            </a:r>
            <a:endParaRPr lang="it-IT" sz="1800" b="0" strike="noStrike" spc="-1">
              <a:latin typeface="Arial"/>
            </a:endParaRPr>
          </a:p>
          <a:p>
            <a:pPr marL="216000" indent="-216000">
              <a:lnSpc>
                <a:spcPct val="107000"/>
              </a:lnSpc>
              <a:spcAft>
                <a:spcPts val="799"/>
              </a:spcAft>
              <a:buNone/>
            </a:pPr>
            <a:r>
              <a:rPr lang="it-IT" sz="1800" b="0" strike="noStrike" spc="-1">
                <a:latin typeface="Calibri"/>
                <a:ea typeface="Calibri"/>
              </a:rPr>
              <a:t>Diversi gruppi di esperti e organizzazioni internazionali hanno stabilito raccomandazioni per l'assunzione giornaliera di EPA + DHA, che solitamente variano:</a:t>
            </a:r>
            <a:endParaRPr lang="it-IT" sz="1800" b="0" strike="noStrike" spc="-1">
              <a:latin typeface="Arial"/>
            </a:endParaRPr>
          </a:p>
          <a:p>
            <a:pPr marL="343080" indent="-343080">
              <a:lnSpc>
                <a:spcPct val="107000"/>
              </a:lnSpc>
              <a:spcAft>
                <a:spcPts val="799"/>
              </a:spcAft>
              <a:buClr>
                <a:srgbClr val="000000"/>
              </a:buClr>
              <a:buFont typeface="Arial"/>
              <a:buChar char="•"/>
              <a:tabLst>
                <a:tab pos="457200" algn="l"/>
              </a:tabLst>
            </a:pPr>
            <a:r>
              <a:rPr lang="it-IT" sz="1800" b="0" strike="noStrike" spc="-1">
                <a:latin typeface="Calibri"/>
                <a:ea typeface="Calibri"/>
              </a:rPr>
              <a:t>da 250 mg/giorno a 500 mg/giorno per la salute generale</a:t>
            </a:r>
            <a:endParaRPr lang="it-IT" sz="1800" b="0" strike="noStrike" spc="-1">
              <a:latin typeface="Arial"/>
            </a:endParaRPr>
          </a:p>
          <a:p>
            <a:pPr marL="343080" indent="-343080">
              <a:lnSpc>
                <a:spcPct val="107000"/>
              </a:lnSpc>
              <a:spcAft>
                <a:spcPts val="799"/>
              </a:spcAft>
              <a:buClr>
                <a:srgbClr val="000000"/>
              </a:buClr>
              <a:buFont typeface="Arial"/>
              <a:buChar char="•"/>
              <a:tabLst>
                <a:tab pos="457200" algn="l"/>
              </a:tabLst>
            </a:pPr>
            <a:r>
              <a:rPr lang="it-IT" sz="1800" b="0" strike="noStrike" spc="-1">
                <a:latin typeface="Calibri"/>
                <a:ea typeface="Calibri"/>
              </a:rPr>
              <a:t>500 mg/die a ≥ 1000 mg/die per la salute del cuore.</a:t>
            </a:r>
            <a:endParaRPr lang="it-IT" sz="1800" b="0" strike="noStrike" spc="-1">
              <a:latin typeface="Arial"/>
            </a:endParaRPr>
          </a:p>
          <a:p>
            <a:pPr>
              <a:lnSpc>
                <a:spcPct val="100000"/>
              </a:lnSpc>
              <a:buNone/>
              <a:tabLst>
                <a:tab pos="457200" algn="l"/>
              </a:tabLst>
            </a:pPr>
            <a:endParaRPr lang="it-IT" sz="18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B48456F4-02DB-407E-B674-A5C6F6B54E63}" type="slidenum">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311760" y="744480"/>
            <a:ext cx="8520120" cy="205236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25" name="PlaceHolder 2"/>
          <p:cNvSpPr>
            <a:spLocks noGrp="1"/>
          </p:cNvSpPr>
          <p:nvPr>
            <p:ph/>
          </p:nvPr>
        </p:nvSpPr>
        <p:spPr>
          <a:xfrm>
            <a:off x="311760" y="2834280"/>
            <a:ext cx="8520120" cy="377640"/>
          </a:xfrm>
          <a:prstGeom prst="rect">
            <a:avLst/>
          </a:prstGeom>
          <a:noFill/>
          <a:ln w="0">
            <a:noFill/>
          </a:ln>
        </p:spPr>
        <p:txBody>
          <a:bodyPr lIns="0" tIns="0" rIns="0" bIns="0" anchor="t">
            <a:normAutofit/>
          </a:bodyPr>
          <a:lstStyle/>
          <a:p>
            <a:pPr>
              <a:lnSpc>
                <a:spcPct val="115000"/>
              </a:lnSpc>
              <a:spcBef>
                <a:spcPts val="1417"/>
              </a:spcBef>
              <a:buNone/>
            </a:pPr>
            <a:endParaRPr lang="it-IT" sz="1800" b="0" strike="noStrike" spc="-1">
              <a:solidFill>
                <a:srgbClr val="585858"/>
              </a:solidFill>
              <a:latin typeface="Arial"/>
            </a:endParaRPr>
          </a:p>
        </p:txBody>
      </p:sp>
      <p:sp>
        <p:nvSpPr>
          <p:cNvPr id="26" name="PlaceHolder 3"/>
          <p:cNvSpPr>
            <a:spLocks noGrp="1"/>
          </p:cNvSpPr>
          <p:nvPr>
            <p:ph/>
          </p:nvPr>
        </p:nvSpPr>
        <p:spPr>
          <a:xfrm>
            <a:off x="311760" y="3248280"/>
            <a:ext cx="8520120" cy="377640"/>
          </a:xfrm>
          <a:prstGeom prst="rect">
            <a:avLst/>
          </a:prstGeom>
          <a:noFill/>
          <a:ln w="0">
            <a:noFill/>
          </a:ln>
        </p:spPr>
        <p:txBody>
          <a:bodyPr lIns="0" tIns="0" rIns="0" bIns="0" anchor="t">
            <a:normAutofit/>
          </a:bodyPr>
          <a:lstStyle/>
          <a:p>
            <a:pPr>
              <a:lnSpc>
                <a:spcPct val="115000"/>
              </a:lnSpc>
              <a:spcBef>
                <a:spcPts val="1417"/>
              </a:spcBef>
              <a:buNone/>
            </a:pPr>
            <a:endParaRPr lang="it-IT" sz="1800" b="0" strike="noStrike" spc="-1">
              <a:solidFill>
                <a:srgbClr val="585858"/>
              </a:solidFill>
              <a:latin typeface="Arial"/>
            </a:endParaRPr>
          </a:p>
        </p:txBody>
      </p:sp>
      <p:sp>
        <p:nvSpPr>
          <p:cNvPr id="5" name="PlaceHolder 4"/>
          <p:cNvSpPr>
            <a:spLocks noGrp="1"/>
          </p:cNvSpPr>
          <p:nvPr>
            <p:ph type="sldNum" idx="1"/>
          </p:nvPr>
        </p:nvSpPr>
        <p:spPr/>
        <p:txBody>
          <a:bodyPr/>
          <a:lstStyle/>
          <a:p>
            <a:fld id="{B06437AD-F719-450F-AED8-D1FCD0C89FC3}" type="slidenum">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311760" y="744480"/>
            <a:ext cx="8520120" cy="205236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28" name="PlaceHolder 2"/>
          <p:cNvSpPr>
            <a:spLocks noGrp="1"/>
          </p:cNvSpPr>
          <p:nvPr>
            <p:ph/>
          </p:nvPr>
        </p:nvSpPr>
        <p:spPr>
          <a:xfrm>
            <a:off x="311760" y="2834280"/>
            <a:ext cx="4157640" cy="377640"/>
          </a:xfrm>
          <a:prstGeom prst="rect">
            <a:avLst/>
          </a:prstGeom>
          <a:noFill/>
          <a:ln w="0">
            <a:noFill/>
          </a:ln>
        </p:spPr>
        <p:txBody>
          <a:bodyPr lIns="0" tIns="0" rIns="0" bIns="0" anchor="t">
            <a:normAutofit/>
          </a:bodyPr>
          <a:lstStyle/>
          <a:p>
            <a:pPr>
              <a:lnSpc>
                <a:spcPct val="115000"/>
              </a:lnSpc>
              <a:spcBef>
                <a:spcPts val="1417"/>
              </a:spcBef>
              <a:buNone/>
            </a:pPr>
            <a:endParaRPr lang="it-IT" sz="1800" b="0" strike="noStrike" spc="-1">
              <a:solidFill>
                <a:srgbClr val="585858"/>
              </a:solidFill>
              <a:latin typeface="Arial"/>
            </a:endParaRPr>
          </a:p>
        </p:txBody>
      </p:sp>
      <p:sp>
        <p:nvSpPr>
          <p:cNvPr id="29" name="PlaceHolder 3"/>
          <p:cNvSpPr>
            <a:spLocks noGrp="1"/>
          </p:cNvSpPr>
          <p:nvPr>
            <p:ph/>
          </p:nvPr>
        </p:nvSpPr>
        <p:spPr>
          <a:xfrm>
            <a:off x="4677840" y="2834280"/>
            <a:ext cx="4157640" cy="377640"/>
          </a:xfrm>
          <a:prstGeom prst="rect">
            <a:avLst/>
          </a:prstGeom>
          <a:noFill/>
          <a:ln w="0">
            <a:noFill/>
          </a:ln>
        </p:spPr>
        <p:txBody>
          <a:bodyPr lIns="0" tIns="0" rIns="0" bIns="0" anchor="t">
            <a:normAutofit/>
          </a:bodyPr>
          <a:lstStyle/>
          <a:p>
            <a:pPr>
              <a:lnSpc>
                <a:spcPct val="115000"/>
              </a:lnSpc>
              <a:spcBef>
                <a:spcPts val="1417"/>
              </a:spcBef>
              <a:buNone/>
            </a:pPr>
            <a:endParaRPr lang="it-IT" sz="1800" b="0" strike="noStrike" spc="-1">
              <a:solidFill>
                <a:srgbClr val="585858"/>
              </a:solidFill>
              <a:latin typeface="Arial"/>
            </a:endParaRPr>
          </a:p>
        </p:txBody>
      </p:sp>
      <p:sp>
        <p:nvSpPr>
          <p:cNvPr id="30" name="PlaceHolder 4"/>
          <p:cNvSpPr>
            <a:spLocks noGrp="1"/>
          </p:cNvSpPr>
          <p:nvPr>
            <p:ph/>
          </p:nvPr>
        </p:nvSpPr>
        <p:spPr>
          <a:xfrm>
            <a:off x="311760" y="3248280"/>
            <a:ext cx="4157640" cy="377640"/>
          </a:xfrm>
          <a:prstGeom prst="rect">
            <a:avLst/>
          </a:prstGeom>
          <a:noFill/>
          <a:ln w="0">
            <a:noFill/>
          </a:ln>
        </p:spPr>
        <p:txBody>
          <a:bodyPr lIns="0" tIns="0" rIns="0" bIns="0" anchor="t">
            <a:normAutofit/>
          </a:bodyPr>
          <a:lstStyle/>
          <a:p>
            <a:pPr>
              <a:lnSpc>
                <a:spcPct val="115000"/>
              </a:lnSpc>
              <a:spcBef>
                <a:spcPts val="1417"/>
              </a:spcBef>
              <a:buNone/>
            </a:pPr>
            <a:endParaRPr lang="it-IT" sz="1800" b="0" strike="noStrike" spc="-1">
              <a:solidFill>
                <a:srgbClr val="585858"/>
              </a:solidFill>
              <a:latin typeface="Arial"/>
            </a:endParaRPr>
          </a:p>
        </p:txBody>
      </p:sp>
      <p:sp>
        <p:nvSpPr>
          <p:cNvPr id="31" name="PlaceHolder 5"/>
          <p:cNvSpPr>
            <a:spLocks noGrp="1"/>
          </p:cNvSpPr>
          <p:nvPr>
            <p:ph/>
          </p:nvPr>
        </p:nvSpPr>
        <p:spPr>
          <a:xfrm>
            <a:off x="4677840" y="3248280"/>
            <a:ext cx="4157640" cy="377640"/>
          </a:xfrm>
          <a:prstGeom prst="rect">
            <a:avLst/>
          </a:prstGeom>
          <a:noFill/>
          <a:ln w="0">
            <a:noFill/>
          </a:ln>
        </p:spPr>
        <p:txBody>
          <a:bodyPr lIns="0" tIns="0" rIns="0" bIns="0" anchor="t">
            <a:normAutofit/>
          </a:bodyPr>
          <a:lstStyle/>
          <a:p>
            <a:pPr>
              <a:lnSpc>
                <a:spcPct val="115000"/>
              </a:lnSpc>
              <a:spcBef>
                <a:spcPts val="1417"/>
              </a:spcBef>
              <a:buNone/>
            </a:pPr>
            <a:endParaRPr lang="it-IT" sz="1800" b="0" strike="noStrike" spc="-1">
              <a:solidFill>
                <a:srgbClr val="585858"/>
              </a:solidFill>
              <a:latin typeface="Arial"/>
            </a:endParaRPr>
          </a:p>
        </p:txBody>
      </p:sp>
      <p:sp>
        <p:nvSpPr>
          <p:cNvPr id="7" name="PlaceHolder 6"/>
          <p:cNvSpPr>
            <a:spLocks noGrp="1"/>
          </p:cNvSpPr>
          <p:nvPr>
            <p:ph type="sldNum" idx="1"/>
          </p:nvPr>
        </p:nvSpPr>
        <p:spPr/>
        <p:txBody>
          <a:bodyPr/>
          <a:lstStyle/>
          <a:p>
            <a:fld id="{79295580-7B98-49CA-A123-73C9FFE24FE9}" type="slidenum">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311760" y="744480"/>
            <a:ext cx="8520120" cy="205236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33" name="PlaceHolder 2"/>
          <p:cNvSpPr>
            <a:spLocks noGrp="1"/>
          </p:cNvSpPr>
          <p:nvPr>
            <p:ph/>
          </p:nvPr>
        </p:nvSpPr>
        <p:spPr>
          <a:xfrm>
            <a:off x="311760" y="2834280"/>
            <a:ext cx="2743200" cy="377640"/>
          </a:xfrm>
          <a:prstGeom prst="rect">
            <a:avLst/>
          </a:prstGeom>
          <a:noFill/>
          <a:ln w="0">
            <a:noFill/>
          </a:ln>
        </p:spPr>
        <p:txBody>
          <a:bodyPr lIns="0" tIns="0" rIns="0" bIns="0" anchor="t">
            <a:normAutofit fontScale="71000"/>
          </a:bodyPr>
          <a:lstStyle/>
          <a:p>
            <a:pPr>
              <a:lnSpc>
                <a:spcPct val="115000"/>
              </a:lnSpc>
              <a:spcBef>
                <a:spcPts val="1417"/>
              </a:spcBef>
              <a:buNone/>
            </a:pPr>
            <a:endParaRPr lang="it-IT" sz="1800" b="0" strike="noStrike" spc="-1">
              <a:solidFill>
                <a:srgbClr val="585858"/>
              </a:solidFill>
              <a:latin typeface="Arial"/>
            </a:endParaRPr>
          </a:p>
        </p:txBody>
      </p:sp>
      <p:sp>
        <p:nvSpPr>
          <p:cNvPr id="34" name="PlaceHolder 3"/>
          <p:cNvSpPr>
            <a:spLocks noGrp="1"/>
          </p:cNvSpPr>
          <p:nvPr>
            <p:ph/>
          </p:nvPr>
        </p:nvSpPr>
        <p:spPr>
          <a:xfrm>
            <a:off x="3192480" y="2834280"/>
            <a:ext cx="2743200" cy="377640"/>
          </a:xfrm>
          <a:prstGeom prst="rect">
            <a:avLst/>
          </a:prstGeom>
          <a:noFill/>
          <a:ln w="0">
            <a:noFill/>
          </a:ln>
        </p:spPr>
        <p:txBody>
          <a:bodyPr lIns="0" tIns="0" rIns="0" bIns="0" anchor="t">
            <a:normAutofit fontScale="71000"/>
          </a:bodyPr>
          <a:lstStyle/>
          <a:p>
            <a:pPr>
              <a:lnSpc>
                <a:spcPct val="115000"/>
              </a:lnSpc>
              <a:spcBef>
                <a:spcPts val="1417"/>
              </a:spcBef>
              <a:buNone/>
            </a:pPr>
            <a:endParaRPr lang="it-IT" sz="1800" b="0" strike="noStrike" spc="-1">
              <a:solidFill>
                <a:srgbClr val="585858"/>
              </a:solidFill>
              <a:latin typeface="Arial"/>
            </a:endParaRPr>
          </a:p>
        </p:txBody>
      </p:sp>
      <p:sp>
        <p:nvSpPr>
          <p:cNvPr id="35" name="PlaceHolder 4"/>
          <p:cNvSpPr>
            <a:spLocks noGrp="1"/>
          </p:cNvSpPr>
          <p:nvPr>
            <p:ph/>
          </p:nvPr>
        </p:nvSpPr>
        <p:spPr>
          <a:xfrm>
            <a:off x="6073200" y="2834280"/>
            <a:ext cx="2743200" cy="377640"/>
          </a:xfrm>
          <a:prstGeom prst="rect">
            <a:avLst/>
          </a:prstGeom>
          <a:noFill/>
          <a:ln w="0">
            <a:noFill/>
          </a:ln>
        </p:spPr>
        <p:txBody>
          <a:bodyPr lIns="0" tIns="0" rIns="0" bIns="0" anchor="t">
            <a:normAutofit fontScale="71000"/>
          </a:bodyPr>
          <a:lstStyle/>
          <a:p>
            <a:pPr>
              <a:lnSpc>
                <a:spcPct val="115000"/>
              </a:lnSpc>
              <a:spcBef>
                <a:spcPts val="1417"/>
              </a:spcBef>
              <a:buNone/>
            </a:pPr>
            <a:endParaRPr lang="it-IT" sz="1800" b="0" strike="noStrike" spc="-1">
              <a:solidFill>
                <a:srgbClr val="585858"/>
              </a:solidFill>
              <a:latin typeface="Arial"/>
            </a:endParaRPr>
          </a:p>
        </p:txBody>
      </p:sp>
      <p:sp>
        <p:nvSpPr>
          <p:cNvPr id="36" name="PlaceHolder 5"/>
          <p:cNvSpPr>
            <a:spLocks noGrp="1"/>
          </p:cNvSpPr>
          <p:nvPr>
            <p:ph/>
          </p:nvPr>
        </p:nvSpPr>
        <p:spPr>
          <a:xfrm>
            <a:off x="311760" y="3248280"/>
            <a:ext cx="2743200" cy="377640"/>
          </a:xfrm>
          <a:prstGeom prst="rect">
            <a:avLst/>
          </a:prstGeom>
          <a:noFill/>
          <a:ln w="0">
            <a:noFill/>
          </a:ln>
        </p:spPr>
        <p:txBody>
          <a:bodyPr lIns="0" tIns="0" rIns="0" bIns="0" anchor="t">
            <a:normAutofit fontScale="71000"/>
          </a:bodyPr>
          <a:lstStyle/>
          <a:p>
            <a:pPr>
              <a:lnSpc>
                <a:spcPct val="115000"/>
              </a:lnSpc>
              <a:spcBef>
                <a:spcPts val="1417"/>
              </a:spcBef>
              <a:buNone/>
            </a:pPr>
            <a:endParaRPr lang="it-IT" sz="1800" b="0" strike="noStrike" spc="-1">
              <a:solidFill>
                <a:srgbClr val="585858"/>
              </a:solidFill>
              <a:latin typeface="Arial"/>
            </a:endParaRPr>
          </a:p>
        </p:txBody>
      </p:sp>
      <p:sp>
        <p:nvSpPr>
          <p:cNvPr id="37" name="PlaceHolder 6"/>
          <p:cNvSpPr>
            <a:spLocks noGrp="1"/>
          </p:cNvSpPr>
          <p:nvPr>
            <p:ph/>
          </p:nvPr>
        </p:nvSpPr>
        <p:spPr>
          <a:xfrm>
            <a:off x="3192480" y="3248280"/>
            <a:ext cx="2743200" cy="377640"/>
          </a:xfrm>
          <a:prstGeom prst="rect">
            <a:avLst/>
          </a:prstGeom>
          <a:noFill/>
          <a:ln w="0">
            <a:noFill/>
          </a:ln>
        </p:spPr>
        <p:txBody>
          <a:bodyPr lIns="0" tIns="0" rIns="0" bIns="0" anchor="t">
            <a:normAutofit fontScale="71000"/>
          </a:bodyPr>
          <a:lstStyle/>
          <a:p>
            <a:pPr>
              <a:lnSpc>
                <a:spcPct val="115000"/>
              </a:lnSpc>
              <a:spcBef>
                <a:spcPts val="1417"/>
              </a:spcBef>
              <a:buNone/>
            </a:pPr>
            <a:endParaRPr lang="it-IT" sz="1800" b="0" strike="noStrike" spc="-1">
              <a:solidFill>
                <a:srgbClr val="585858"/>
              </a:solidFill>
              <a:latin typeface="Arial"/>
            </a:endParaRPr>
          </a:p>
        </p:txBody>
      </p:sp>
      <p:sp>
        <p:nvSpPr>
          <p:cNvPr id="38" name="PlaceHolder 7"/>
          <p:cNvSpPr>
            <a:spLocks noGrp="1"/>
          </p:cNvSpPr>
          <p:nvPr>
            <p:ph/>
          </p:nvPr>
        </p:nvSpPr>
        <p:spPr>
          <a:xfrm>
            <a:off x="6073200" y="3248280"/>
            <a:ext cx="2743200" cy="377640"/>
          </a:xfrm>
          <a:prstGeom prst="rect">
            <a:avLst/>
          </a:prstGeom>
          <a:noFill/>
          <a:ln w="0">
            <a:noFill/>
          </a:ln>
        </p:spPr>
        <p:txBody>
          <a:bodyPr lIns="0" tIns="0" rIns="0" bIns="0" anchor="t">
            <a:normAutofit fontScale="71000"/>
          </a:bodyPr>
          <a:lstStyle/>
          <a:p>
            <a:pPr>
              <a:lnSpc>
                <a:spcPct val="115000"/>
              </a:lnSpc>
              <a:spcBef>
                <a:spcPts val="1417"/>
              </a:spcBef>
              <a:buNone/>
            </a:pPr>
            <a:endParaRPr lang="it-IT" sz="1800" b="0" strike="noStrike" spc="-1">
              <a:solidFill>
                <a:srgbClr val="585858"/>
              </a:solidFill>
              <a:latin typeface="Arial"/>
            </a:endParaRPr>
          </a:p>
        </p:txBody>
      </p:sp>
      <p:sp>
        <p:nvSpPr>
          <p:cNvPr id="9" name="PlaceHolder 8"/>
          <p:cNvSpPr>
            <a:spLocks noGrp="1"/>
          </p:cNvSpPr>
          <p:nvPr>
            <p:ph type="sldNum" idx="1"/>
          </p:nvPr>
        </p:nvSpPr>
        <p:spPr/>
        <p:txBody>
          <a:bodyPr/>
          <a:lstStyle/>
          <a:p>
            <a:fld id="{D4CA6DD2-0DC0-4834-B233-741A78337AD9}"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311760" y="744480"/>
            <a:ext cx="8520120" cy="205236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4" name="PlaceHolder 2"/>
          <p:cNvSpPr>
            <a:spLocks noGrp="1"/>
          </p:cNvSpPr>
          <p:nvPr>
            <p:ph type="subTitle"/>
          </p:nvPr>
        </p:nvSpPr>
        <p:spPr>
          <a:xfrm>
            <a:off x="311760" y="2834280"/>
            <a:ext cx="8520120" cy="792360"/>
          </a:xfrm>
          <a:prstGeom prst="rect">
            <a:avLst/>
          </a:prstGeom>
          <a:noFill/>
          <a:ln w="0">
            <a:noFill/>
          </a:ln>
        </p:spPr>
        <p:txBody>
          <a:bodyPr lIns="0" tIns="0" rIns="0" bIns="0" anchor="ctr">
            <a:noAutofit/>
          </a:bodyPr>
          <a:lstStyle/>
          <a:p>
            <a:pPr algn="ctr">
              <a:buNone/>
            </a:pPr>
            <a:endParaRPr lang="it-IT" sz="3200" b="0" strike="noStrike" spc="-1">
              <a:latin typeface="Arial"/>
            </a:endParaRPr>
          </a:p>
        </p:txBody>
      </p:sp>
      <p:sp>
        <p:nvSpPr>
          <p:cNvPr id="2" name="PlaceHolder 3"/>
          <p:cNvSpPr>
            <a:spLocks noGrp="1"/>
          </p:cNvSpPr>
          <p:nvPr>
            <p:ph type="sldNum" idx="1"/>
          </p:nvPr>
        </p:nvSpPr>
        <p:spPr/>
        <p:txBody>
          <a:bodyPr/>
          <a:lstStyle/>
          <a:p>
            <a:fld id="{B5CC6093-AE34-4FAD-A340-49B1DF1DF55C}"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311760" y="744480"/>
            <a:ext cx="8520120" cy="205236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6" name="PlaceHolder 2"/>
          <p:cNvSpPr>
            <a:spLocks noGrp="1"/>
          </p:cNvSpPr>
          <p:nvPr>
            <p:ph/>
          </p:nvPr>
        </p:nvSpPr>
        <p:spPr>
          <a:xfrm>
            <a:off x="311760" y="2834280"/>
            <a:ext cx="8520120" cy="792360"/>
          </a:xfrm>
          <a:prstGeom prst="rect">
            <a:avLst/>
          </a:prstGeom>
          <a:noFill/>
          <a:ln w="0">
            <a:noFill/>
          </a:ln>
        </p:spPr>
        <p:txBody>
          <a:bodyPr lIns="0" tIns="0" rIns="0" bIns="0" anchor="t">
            <a:normAutofit/>
          </a:bodyPr>
          <a:lstStyle/>
          <a:p>
            <a:pPr>
              <a:lnSpc>
                <a:spcPct val="115000"/>
              </a:lnSpc>
              <a:spcBef>
                <a:spcPts val="1417"/>
              </a:spcBef>
              <a:buNone/>
            </a:pPr>
            <a:endParaRPr lang="it-IT" sz="1800" b="0" strike="noStrike" spc="-1">
              <a:solidFill>
                <a:srgbClr val="585858"/>
              </a:solidFill>
              <a:latin typeface="Arial"/>
            </a:endParaRPr>
          </a:p>
        </p:txBody>
      </p:sp>
      <p:sp>
        <p:nvSpPr>
          <p:cNvPr id="4" name="PlaceHolder 3"/>
          <p:cNvSpPr>
            <a:spLocks noGrp="1"/>
          </p:cNvSpPr>
          <p:nvPr>
            <p:ph type="sldNum" idx="1"/>
          </p:nvPr>
        </p:nvSpPr>
        <p:spPr/>
        <p:txBody>
          <a:bodyPr/>
          <a:lstStyle/>
          <a:p>
            <a:fld id="{3BE83586-F769-4DCC-A828-45CBD35DEC7C}"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11760" y="744480"/>
            <a:ext cx="8520120" cy="205236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8" name="PlaceHolder 2"/>
          <p:cNvSpPr>
            <a:spLocks noGrp="1"/>
          </p:cNvSpPr>
          <p:nvPr>
            <p:ph/>
          </p:nvPr>
        </p:nvSpPr>
        <p:spPr>
          <a:xfrm>
            <a:off x="311760" y="2834280"/>
            <a:ext cx="4157640" cy="792360"/>
          </a:xfrm>
          <a:prstGeom prst="rect">
            <a:avLst/>
          </a:prstGeom>
          <a:noFill/>
          <a:ln w="0">
            <a:noFill/>
          </a:ln>
        </p:spPr>
        <p:txBody>
          <a:bodyPr lIns="0" tIns="0" rIns="0" bIns="0" anchor="t">
            <a:normAutofit/>
          </a:bodyPr>
          <a:lstStyle/>
          <a:p>
            <a:pPr>
              <a:lnSpc>
                <a:spcPct val="115000"/>
              </a:lnSpc>
              <a:spcBef>
                <a:spcPts val="1417"/>
              </a:spcBef>
              <a:buNone/>
            </a:pPr>
            <a:endParaRPr lang="it-IT" sz="1800" b="0" strike="noStrike" spc="-1">
              <a:solidFill>
                <a:srgbClr val="585858"/>
              </a:solidFill>
              <a:latin typeface="Arial"/>
            </a:endParaRPr>
          </a:p>
        </p:txBody>
      </p:sp>
      <p:sp>
        <p:nvSpPr>
          <p:cNvPr id="9" name="PlaceHolder 3"/>
          <p:cNvSpPr>
            <a:spLocks noGrp="1"/>
          </p:cNvSpPr>
          <p:nvPr>
            <p:ph/>
          </p:nvPr>
        </p:nvSpPr>
        <p:spPr>
          <a:xfrm>
            <a:off x="4677840" y="2834280"/>
            <a:ext cx="4157640" cy="792360"/>
          </a:xfrm>
          <a:prstGeom prst="rect">
            <a:avLst/>
          </a:prstGeom>
          <a:noFill/>
          <a:ln w="0">
            <a:noFill/>
          </a:ln>
        </p:spPr>
        <p:txBody>
          <a:bodyPr lIns="0" tIns="0" rIns="0" bIns="0" anchor="t">
            <a:normAutofit/>
          </a:bodyPr>
          <a:lstStyle/>
          <a:p>
            <a:pPr>
              <a:lnSpc>
                <a:spcPct val="115000"/>
              </a:lnSpc>
              <a:spcBef>
                <a:spcPts val="1417"/>
              </a:spcBef>
              <a:buNone/>
            </a:pPr>
            <a:endParaRPr lang="it-IT" sz="1800" b="0" strike="noStrike" spc="-1">
              <a:solidFill>
                <a:srgbClr val="585858"/>
              </a:solidFill>
              <a:latin typeface="Arial"/>
            </a:endParaRPr>
          </a:p>
        </p:txBody>
      </p:sp>
      <p:sp>
        <p:nvSpPr>
          <p:cNvPr id="5" name="PlaceHolder 4"/>
          <p:cNvSpPr>
            <a:spLocks noGrp="1"/>
          </p:cNvSpPr>
          <p:nvPr>
            <p:ph type="sldNum" idx="1"/>
          </p:nvPr>
        </p:nvSpPr>
        <p:spPr/>
        <p:txBody>
          <a:bodyPr/>
          <a:lstStyle/>
          <a:p>
            <a:fld id="{B499C383-3142-47BE-8348-0B10E8C50F37}"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311760" y="744480"/>
            <a:ext cx="8520120" cy="205236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3" name="PlaceHolder 2"/>
          <p:cNvSpPr>
            <a:spLocks noGrp="1"/>
          </p:cNvSpPr>
          <p:nvPr>
            <p:ph type="sldNum" idx="1"/>
          </p:nvPr>
        </p:nvSpPr>
        <p:spPr/>
        <p:txBody>
          <a:bodyPr/>
          <a:lstStyle/>
          <a:p>
            <a:fld id="{A3B87FBA-D98F-470B-A14C-39BEA43EA787}"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311760" y="744480"/>
            <a:ext cx="8520120" cy="9514800"/>
          </a:xfrm>
          <a:prstGeom prst="rect">
            <a:avLst/>
          </a:prstGeom>
          <a:noFill/>
          <a:ln w="0">
            <a:noFill/>
          </a:ln>
        </p:spPr>
        <p:txBody>
          <a:bodyPr lIns="0" tIns="0" rIns="0" bIns="0" anchor="ctr">
            <a:noAutofit/>
          </a:bodyPr>
          <a:lstStyle/>
          <a:p>
            <a:pPr algn="ctr">
              <a:buNone/>
            </a:pPr>
            <a:endParaRPr lang="it-IT" sz="3200" b="0" strike="noStrike" spc="-1">
              <a:latin typeface="Arial"/>
            </a:endParaRPr>
          </a:p>
        </p:txBody>
      </p:sp>
      <p:sp>
        <p:nvSpPr>
          <p:cNvPr id="3" name="PlaceHolder 2"/>
          <p:cNvSpPr>
            <a:spLocks noGrp="1"/>
          </p:cNvSpPr>
          <p:nvPr>
            <p:ph type="sldNum" idx="1"/>
          </p:nvPr>
        </p:nvSpPr>
        <p:spPr/>
        <p:txBody>
          <a:bodyPr/>
          <a:lstStyle/>
          <a:p>
            <a:fld id="{4E9B7435-5BAE-4808-84C5-568BD3CE6A36}" type="slidenum">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311760" y="744480"/>
            <a:ext cx="8520120" cy="205236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13" name="PlaceHolder 2"/>
          <p:cNvSpPr>
            <a:spLocks noGrp="1"/>
          </p:cNvSpPr>
          <p:nvPr>
            <p:ph/>
          </p:nvPr>
        </p:nvSpPr>
        <p:spPr>
          <a:xfrm>
            <a:off x="311760" y="2834280"/>
            <a:ext cx="4157640" cy="377640"/>
          </a:xfrm>
          <a:prstGeom prst="rect">
            <a:avLst/>
          </a:prstGeom>
          <a:noFill/>
          <a:ln w="0">
            <a:noFill/>
          </a:ln>
        </p:spPr>
        <p:txBody>
          <a:bodyPr lIns="0" tIns="0" rIns="0" bIns="0" anchor="t">
            <a:normAutofit/>
          </a:bodyPr>
          <a:lstStyle/>
          <a:p>
            <a:pPr>
              <a:lnSpc>
                <a:spcPct val="115000"/>
              </a:lnSpc>
              <a:spcBef>
                <a:spcPts val="1417"/>
              </a:spcBef>
              <a:buNone/>
            </a:pPr>
            <a:endParaRPr lang="it-IT" sz="1800" b="0" strike="noStrike" spc="-1">
              <a:solidFill>
                <a:srgbClr val="585858"/>
              </a:solidFill>
              <a:latin typeface="Arial"/>
            </a:endParaRPr>
          </a:p>
        </p:txBody>
      </p:sp>
      <p:sp>
        <p:nvSpPr>
          <p:cNvPr id="14" name="PlaceHolder 3"/>
          <p:cNvSpPr>
            <a:spLocks noGrp="1"/>
          </p:cNvSpPr>
          <p:nvPr>
            <p:ph/>
          </p:nvPr>
        </p:nvSpPr>
        <p:spPr>
          <a:xfrm>
            <a:off x="4677840" y="2834280"/>
            <a:ext cx="4157640" cy="792360"/>
          </a:xfrm>
          <a:prstGeom prst="rect">
            <a:avLst/>
          </a:prstGeom>
          <a:noFill/>
          <a:ln w="0">
            <a:noFill/>
          </a:ln>
        </p:spPr>
        <p:txBody>
          <a:bodyPr lIns="0" tIns="0" rIns="0" bIns="0" anchor="t">
            <a:normAutofit/>
          </a:bodyPr>
          <a:lstStyle/>
          <a:p>
            <a:pPr>
              <a:lnSpc>
                <a:spcPct val="115000"/>
              </a:lnSpc>
              <a:spcBef>
                <a:spcPts val="1417"/>
              </a:spcBef>
              <a:buNone/>
            </a:pPr>
            <a:endParaRPr lang="it-IT" sz="1800" b="0" strike="noStrike" spc="-1">
              <a:solidFill>
                <a:srgbClr val="585858"/>
              </a:solidFill>
              <a:latin typeface="Arial"/>
            </a:endParaRPr>
          </a:p>
        </p:txBody>
      </p:sp>
      <p:sp>
        <p:nvSpPr>
          <p:cNvPr id="15" name="PlaceHolder 4"/>
          <p:cNvSpPr>
            <a:spLocks noGrp="1"/>
          </p:cNvSpPr>
          <p:nvPr>
            <p:ph/>
          </p:nvPr>
        </p:nvSpPr>
        <p:spPr>
          <a:xfrm>
            <a:off x="311760" y="3248280"/>
            <a:ext cx="4157640" cy="377640"/>
          </a:xfrm>
          <a:prstGeom prst="rect">
            <a:avLst/>
          </a:prstGeom>
          <a:noFill/>
          <a:ln w="0">
            <a:noFill/>
          </a:ln>
        </p:spPr>
        <p:txBody>
          <a:bodyPr lIns="0" tIns="0" rIns="0" bIns="0" anchor="t">
            <a:normAutofit/>
          </a:bodyPr>
          <a:lstStyle/>
          <a:p>
            <a:pPr>
              <a:lnSpc>
                <a:spcPct val="115000"/>
              </a:lnSpc>
              <a:spcBef>
                <a:spcPts val="1417"/>
              </a:spcBef>
              <a:buNone/>
            </a:pPr>
            <a:endParaRPr lang="it-IT" sz="1800" b="0" strike="noStrike" spc="-1">
              <a:solidFill>
                <a:srgbClr val="585858"/>
              </a:solidFill>
              <a:latin typeface="Arial"/>
            </a:endParaRPr>
          </a:p>
        </p:txBody>
      </p:sp>
      <p:sp>
        <p:nvSpPr>
          <p:cNvPr id="6" name="PlaceHolder 5"/>
          <p:cNvSpPr>
            <a:spLocks noGrp="1"/>
          </p:cNvSpPr>
          <p:nvPr>
            <p:ph type="sldNum" idx="1"/>
          </p:nvPr>
        </p:nvSpPr>
        <p:spPr/>
        <p:txBody>
          <a:bodyPr/>
          <a:lstStyle/>
          <a:p>
            <a:fld id="{41F53F27-6B4F-4154-8D21-D4FDAEBDA087}" type="slidenum">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311760" y="744480"/>
            <a:ext cx="8520120" cy="205236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17" name="PlaceHolder 2"/>
          <p:cNvSpPr>
            <a:spLocks noGrp="1"/>
          </p:cNvSpPr>
          <p:nvPr>
            <p:ph/>
          </p:nvPr>
        </p:nvSpPr>
        <p:spPr>
          <a:xfrm>
            <a:off x="311760" y="2834280"/>
            <a:ext cx="4157640" cy="792360"/>
          </a:xfrm>
          <a:prstGeom prst="rect">
            <a:avLst/>
          </a:prstGeom>
          <a:noFill/>
          <a:ln w="0">
            <a:noFill/>
          </a:ln>
        </p:spPr>
        <p:txBody>
          <a:bodyPr lIns="0" tIns="0" rIns="0" bIns="0" anchor="t">
            <a:normAutofit/>
          </a:bodyPr>
          <a:lstStyle/>
          <a:p>
            <a:pPr>
              <a:lnSpc>
                <a:spcPct val="115000"/>
              </a:lnSpc>
              <a:spcBef>
                <a:spcPts val="1417"/>
              </a:spcBef>
              <a:buNone/>
            </a:pPr>
            <a:endParaRPr lang="it-IT" sz="1800" b="0" strike="noStrike" spc="-1">
              <a:solidFill>
                <a:srgbClr val="585858"/>
              </a:solidFill>
              <a:latin typeface="Arial"/>
            </a:endParaRPr>
          </a:p>
        </p:txBody>
      </p:sp>
      <p:sp>
        <p:nvSpPr>
          <p:cNvPr id="18" name="PlaceHolder 3"/>
          <p:cNvSpPr>
            <a:spLocks noGrp="1"/>
          </p:cNvSpPr>
          <p:nvPr>
            <p:ph/>
          </p:nvPr>
        </p:nvSpPr>
        <p:spPr>
          <a:xfrm>
            <a:off x="4677840" y="2834280"/>
            <a:ext cx="4157640" cy="377640"/>
          </a:xfrm>
          <a:prstGeom prst="rect">
            <a:avLst/>
          </a:prstGeom>
          <a:noFill/>
          <a:ln w="0">
            <a:noFill/>
          </a:ln>
        </p:spPr>
        <p:txBody>
          <a:bodyPr lIns="0" tIns="0" rIns="0" bIns="0" anchor="t">
            <a:normAutofit/>
          </a:bodyPr>
          <a:lstStyle/>
          <a:p>
            <a:pPr>
              <a:lnSpc>
                <a:spcPct val="115000"/>
              </a:lnSpc>
              <a:spcBef>
                <a:spcPts val="1417"/>
              </a:spcBef>
              <a:buNone/>
            </a:pPr>
            <a:endParaRPr lang="it-IT" sz="1800" b="0" strike="noStrike" spc="-1">
              <a:solidFill>
                <a:srgbClr val="585858"/>
              </a:solidFill>
              <a:latin typeface="Arial"/>
            </a:endParaRPr>
          </a:p>
        </p:txBody>
      </p:sp>
      <p:sp>
        <p:nvSpPr>
          <p:cNvPr id="19" name="PlaceHolder 4"/>
          <p:cNvSpPr>
            <a:spLocks noGrp="1"/>
          </p:cNvSpPr>
          <p:nvPr>
            <p:ph/>
          </p:nvPr>
        </p:nvSpPr>
        <p:spPr>
          <a:xfrm>
            <a:off x="4677840" y="3248280"/>
            <a:ext cx="4157640" cy="377640"/>
          </a:xfrm>
          <a:prstGeom prst="rect">
            <a:avLst/>
          </a:prstGeom>
          <a:noFill/>
          <a:ln w="0">
            <a:noFill/>
          </a:ln>
        </p:spPr>
        <p:txBody>
          <a:bodyPr lIns="0" tIns="0" rIns="0" bIns="0" anchor="t">
            <a:normAutofit/>
          </a:bodyPr>
          <a:lstStyle/>
          <a:p>
            <a:pPr>
              <a:lnSpc>
                <a:spcPct val="115000"/>
              </a:lnSpc>
              <a:spcBef>
                <a:spcPts val="1417"/>
              </a:spcBef>
              <a:buNone/>
            </a:pPr>
            <a:endParaRPr lang="it-IT" sz="1800" b="0" strike="noStrike" spc="-1">
              <a:solidFill>
                <a:srgbClr val="585858"/>
              </a:solidFill>
              <a:latin typeface="Arial"/>
            </a:endParaRPr>
          </a:p>
        </p:txBody>
      </p:sp>
      <p:sp>
        <p:nvSpPr>
          <p:cNvPr id="6" name="PlaceHolder 5"/>
          <p:cNvSpPr>
            <a:spLocks noGrp="1"/>
          </p:cNvSpPr>
          <p:nvPr>
            <p:ph type="sldNum" idx="1"/>
          </p:nvPr>
        </p:nvSpPr>
        <p:spPr/>
        <p:txBody>
          <a:bodyPr/>
          <a:lstStyle/>
          <a:p>
            <a:fld id="{8C1512A0-07FC-4024-A33C-1ABEC180B47B}" type="slidenum">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311760" y="744480"/>
            <a:ext cx="8520120" cy="205236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21" name="PlaceHolder 2"/>
          <p:cNvSpPr>
            <a:spLocks noGrp="1"/>
          </p:cNvSpPr>
          <p:nvPr>
            <p:ph/>
          </p:nvPr>
        </p:nvSpPr>
        <p:spPr>
          <a:xfrm>
            <a:off x="311760" y="2834280"/>
            <a:ext cx="4157640" cy="377640"/>
          </a:xfrm>
          <a:prstGeom prst="rect">
            <a:avLst/>
          </a:prstGeom>
          <a:noFill/>
          <a:ln w="0">
            <a:noFill/>
          </a:ln>
        </p:spPr>
        <p:txBody>
          <a:bodyPr lIns="0" tIns="0" rIns="0" bIns="0" anchor="t">
            <a:normAutofit/>
          </a:bodyPr>
          <a:lstStyle/>
          <a:p>
            <a:pPr>
              <a:lnSpc>
                <a:spcPct val="115000"/>
              </a:lnSpc>
              <a:spcBef>
                <a:spcPts val="1417"/>
              </a:spcBef>
              <a:buNone/>
            </a:pPr>
            <a:endParaRPr lang="it-IT" sz="1800" b="0" strike="noStrike" spc="-1">
              <a:solidFill>
                <a:srgbClr val="585858"/>
              </a:solidFill>
              <a:latin typeface="Arial"/>
            </a:endParaRPr>
          </a:p>
        </p:txBody>
      </p:sp>
      <p:sp>
        <p:nvSpPr>
          <p:cNvPr id="22" name="PlaceHolder 3"/>
          <p:cNvSpPr>
            <a:spLocks noGrp="1"/>
          </p:cNvSpPr>
          <p:nvPr>
            <p:ph/>
          </p:nvPr>
        </p:nvSpPr>
        <p:spPr>
          <a:xfrm>
            <a:off x="4677840" y="2834280"/>
            <a:ext cx="4157640" cy="377640"/>
          </a:xfrm>
          <a:prstGeom prst="rect">
            <a:avLst/>
          </a:prstGeom>
          <a:noFill/>
          <a:ln w="0">
            <a:noFill/>
          </a:ln>
        </p:spPr>
        <p:txBody>
          <a:bodyPr lIns="0" tIns="0" rIns="0" bIns="0" anchor="t">
            <a:normAutofit/>
          </a:bodyPr>
          <a:lstStyle/>
          <a:p>
            <a:pPr>
              <a:lnSpc>
                <a:spcPct val="115000"/>
              </a:lnSpc>
              <a:spcBef>
                <a:spcPts val="1417"/>
              </a:spcBef>
              <a:buNone/>
            </a:pPr>
            <a:endParaRPr lang="it-IT" sz="1800" b="0" strike="noStrike" spc="-1">
              <a:solidFill>
                <a:srgbClr val="585858"/>
              </a:solidFill>
              <a:latin typeface="Arial"/>
            </a:endParaRPr>
          </a:p>
        </p:txBody>
      </p:sp>
      <p:sp>
        <p:nvSpPr>
          <p:cNvPr id="23" name="PlaceHolder 4"/>
          <p:cNvSpPr>
            <a:spLocks noGrp="1"/>
          </p:cNvSpPr>
          <p:nvPr>
            <p:ph/>
          </p:nvPr>
        </p:nvSpPr>
        <p:spPr>
          <a:xfrm>
            <a:off x="311760" y="3248280"/>
            <a:ext cx="8520120" cy="377640"/>
          </a:xfrm>
          <a:prstGeom prst="rect">
            <a:avLst/>
          </a:prstGeom>
          <a:noFill/>
          <a:ln w="0">
            <a:noFill/>
          </a:ln>
        </p:spPr>
        <p:txBody>
          <a:bodyPr lIns="0" tIns="0" rIns="0" bIns="0" anchor="t">
            <a:normAutofit/>
          </a:bodyPr>
          <a:lstStyle/>
          <a:p>
            <a:pPr>
              <a:lnSpc>
                <a:spcPct val="115000"/>
              </a:lnSpc>
              <a:spcBef>
                <a:spcPts val="1417"/>
              </a:spcBef>
              <a:buNone/>
            </a:pPr>
            <a:endParaRPr lang="it-IT" sz="1800" b="0" strike="noStrike" spc="-1">
              <a:solidFill>
                <a:srgbClr val="585858"/>
              </a:solidFill>
              <a:latin typeface="Arial"/>
            </a:endParaRPr>
          </a:p>
        </p:txBody>
      </p:sp>
      <p:sp>
        <p:nvSpPr>
          <p:cNvPr id="6" name="PlaceHolder 5"/>
          <p:cNvSpPr>
            <a:spLocks noGrp="1"/>
          </p:cNvSpPr>
          <p:nvPr>
            <p:ph type="sldNum" idx="1"/>
          </p:nvPr>
        </p:nvSpPr>
        <p:spPr/>
        <p:txBody>
          <a:bodyPr/>
          <a:lstStyle/>
          <a:p>
            <a:fld id="{A532D3B2-F31F-4650-AE7A-DB9C3B6E68D1}"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311760" y="744480"/>
            <a:ext cx="8520120" cy="2052360"/>
          </a:xfrm>
          <a:prstGeom prst="rect">
            <a:avLst/>
          </a:prstGeom>
          <a:noFill/>
          <a:ln w="12600">
            <a:noFill/>
          </a:ln>
        </p:spPr>
        <p:txBody>
          <a:bodyPr tIns="91440" bIns="91440" anchor="b">
            <a:noAutofit/>
          </a:bodyPr>
          <a:lstStyle/>
          <a:p>
            <a:pPr algn="ctr">
              <a:lnSpc>
                <a:spcPct val="100000"/>
              </a:lnSpc>
              <a:buNone/>
              <a:tabLst>
                <a:tab pos="0" algn="l"/>
              </a:tabLst>
            </a:pPr>
            <a:r>
              <a:rPr lang="it-IT" sz="5200" b="0" strike="noStrike" spc="-1">
                <a:solidFill>
                  <a:srgbClr val="000000"/>
                </a:solidFill>
                <a:latin typeface="Arial"/>
                <a:ea typeface="Arial"/>
              </a:rPr>
              <a:t>Текст заголовка</a:t>
            </a:r>
            <a:endParaRPr lang="it-IT" sz="5200" b="0" strike="noStrike" spc="-1">
              <a:solidFill>
                <a:srgbClr val="000000"/>
              </a:solidFill>
              <a:latin typeface="Arial"/>
            </a:endParaRPr>
          </a:p>
        </p:txBody>
      </p:sp>
      <p:sp>
        <p:nvSpPr>
          <p:cNvPr id="4" name="PlaceHolder 2"/>
          <p:cNvSpPr>
            <a:spLocks noGrp="1"/>
          </p:cNvSpPr>
          <p:nvPr>
            <p:ph type="body"/>
          </p:nvPr>
        </p:nvSpPr>
        <p:spPr>
          <a:xfrm>
            <a:off x="311760" y="2834280"/>
            <a:ext cx="8520120" cy="792360"/>
          </a:xfrm>
          <a:prstGeom prst="rect">
            <a:avLst/>
          </a:prstGeom>
          <a:noFill/>
          <a:ln w="12600">
            <a:noFill/>
          </a:ln>
        </p:spPr>
        <p:txBody>
          <a:bodyPr tIns="91440" bIns="91440" anchor="t">
            <a:noAutofit/>
          </a:bodyPr>
          <a:lstStyle/>
          <a:p>
            <a:pPr algn="ctr">
              <a:lnSpc>
                <a:spcPct val="100000"/>
              </a:lnSpc>
              <a:buNone/>
              <a:tabLst>
                <a:tab pos="0" algn="l"/>
              </a:tabLst>
            </a:pPr>
            <a:r>
              <a:rPr lang="it-IT" sz="2800" b="0" strike="noStrike" spc="-1">
                <a:solidFill>
                  <a:srgbClr val="585858"/>
                </a:solidFill>
                <a:latin typeface="Arial"/>
                <a:ea typeface="Arial"/>
              </a:rPr>
              <a:t>Уровень текста 1</a:t>
            </a:r>
            <a:endParaRPr lang="it-IT" sz="2800" b="0" strike="noStrike" spc="-1">
              <a:solidFill>
                <a:srgbClr val="585858"/>
              </a:solidFill>
              <a:latin typeface="Arial"/>
            </a:endParaRPr>
          </a:p>
          <a:p>
            <a:pPr algn="ctr">
              <a:lnSpc>
                <a:spcPct val="100000"/>
              </a:lnSpc>
              <a:buNone/>
              <a:tabLst>
                <a:tab pos="0" algn="l"/>
              </a:tabLst>
            </a:pPr>
            <a:r>
              <a:rPr lang="it-IT" sz="2800" b="0" strike="noStrike" spc="-1">
                <a:solidFill>
                  <a:srgbClr val="585858"/>
                </a:solidFill>
                <a:latin typeface="Arial"/>
                <a:ea typeface="Arial"/>
              </a:rPr>
              <a:t>Уровень текста 2</a:t>
            </a:r>
            <a:endParaRPr lang="it-IT" sz="2800" b="0" strike="noStrike" spc="-1">
              <a:solidFill>
                <a:srgbClr val="585858"/>
              </a:solidFill>
              <a:latin typeface="Arial"/>
            </a:endParaRPr>
          </a:p>
          <a:p>
            <a:pPr algn="ctr">
              <a:lnSpc>
                <a:spcPct val="100000"/>
              </a:lnSpc>
              <a:buNone/>
              <a:tabLst>
                <a:tab pos="0" algn="l"/>
              </a:tabLst>
            </a:pPr>
            <a:r>
              <a:rPr lang="it-IT" sz="2800" b="0" strike="noStrike" spc="-1">
                <a:solidFill>
                  <a:srgbClr val="585858"/>
                </a:solidFill>
                <a:latin typeface="Arial"/>
                <a:ea typeface="Arial"/>
              </a:rPr>
              <a:t>Уровень текста 3</a:t>
            </a:r>
            <a:endParaRPr lang="it-IT" sz="2800" b="0" strike="noStrike" spc="-1">
              <a:solidFill>
                <a:srgbClr val="585858"/>
              </a:solidFill>
              <a:latin typeface="Arial"/>
            </a:endParaRPr>
          </a:p>
          <a:p>
            <a:pPr algn="ctr">
              <a:lnSpc>
                <a:spcPct val="100000"/>
              </a:lnSpc>
              <a:buNone/>
              <a:tabLst>
                <a:tab pos="0" algn="l"/>
              </a:tabLst>
            </a:pPr>
            <a:r>
              <a:rPr lang="it-IT" sz="2800" b="0" strike="noStrike" spc="-1">
                <a:solidFill>
                  <a:srgbClr val="585858"/>
                </a:solidFill>
                <a:latin typeface="Arial"/>
                <a:ea typeface="Arial"/>
              </a:rPr>
              <a:t>Уровень текста 4</a:t>
            </a:r>
            <a:endParaRPr lang="it-IT" sz="2800" b="0" strike="noStrike" spc="-1">
              <a:solidFill>
                <a:srgbClr val="585858"/>
              </a:solidFill>
              <a:latin typeface="Arial"/>
            </a:endParaRPr>
          </a:p>
          <a:p>
            <a:pPr algn="ctr">
              <a:lnSpc>
                <a:spcPct val="100000"/>
              </a:lnSpc>
              <a:buNone/>
              <a:tabLst>
                <a:tab pos="0" algn="l"/>
              </a:tabLst>
            </a:pPr>
            <a:r>
              <a:rPr lang="it-IT" sz="2800" b="0" strike="noStrike" spc="-1">
                <a:solidFill>
                  <a:srgbClr val="585858"/>
                </a:solidFill>
                <a:latin typeface="Arial"/>
                <a:ea typeface="Arial"/>
              </a:rPr>
              <a:t>Уровень текста 5</a:t>
            </a:r>
            <a:endParaRPr lang="it-IT" sz="2800" b="0" strike="noStrike" spc="-1">
              <a:solidFill>
                <a:srgbClr val="585858"/>
              </a:solidFill>
              <a:latin typeface="Arial"/>
            </a:endParaRPr>
          </a:p>
        </p:txBody>
      </p:sp>
      <p:sp>
        <p:nvSpPr>
          <p:cNvPr id="2" name="PlaceHolder 3"/>
          <p:cNvSpPr>
            <a:spLocks noGrp="1"/>
          </p:cNvSpPr>
          <p:nvPr>
            <p:ph type="sldNum" idx="1"/>
          </p:nvPr>
        </p:nvSpPr>
        <p:spPr>
          <a:xfrm>
            <a:off x="8684280" y="4700880"/>
            <a:ext cx="336600" cy="317880"/>
          </a:xfrm>
          <a:prstGeom prst="rect">
            <a:avLst/>
          </a:prstGeom>
          <a:noFill/>
          <a:ln w="12600">
            <a:noFill/>
          </a:ln>
        </p:spPr>
        <p:txBody>
          <a:bodyPr tIns="91440" bIns="91440" anchor="ctr">
            <a:noAutofit/>
          </a:bodyPr>
          <a:lstStyle>
            <a:lvl1pPr algn="r">
              <a:lnSpc>
                <a:spcPct val="100000"/>
              </a:lnSpc>
              <a:buNone/>
              <a:tabLst>
                <a:tab pos="0" algn="l"/>
              </a:tabLst>
              <a:defRPr lang="it-IT" sz="1000" b="0" strike="noStrike" spc="-1">
                <a:solidFill>
                  <a:srgbClr val="585858"/>
                </a:solidFill>
                <a:latin typeface="Arial"/>
                <a:ea typeface="Arial"/>
              </a:defRPr>
            </a:lvl1pPr>
          </a:lstStyle>
          <a:p>
            <a:pPr algn="r">
              <a:lnSpc>
                <a:spcPct val="100000"/>
              </a:lnSpc>
              <a:buNone/>
              <a:tabLst>
                <a:tab pos="0" algn="l"/>
              </a:tabLst>
            </a:pPr>
            <a:fld id="{987EC117-37A5-4036-9BFA-33D6AABDBB42}" type="slidenum">
              <a:rPr lang="it-IT" sz="1000" b="0" strike="noStrike" spc="-1">
                <a:solidFill>
                  <a:srgbClr val="585858"/>
                </a:solidFill>
                <a:latin typeface="Arial"/>
                <a:ea typeface="Arial"/>
              </a:rPr>
              <a:t>‹N›</a:t>
            </a:fld>
            <a:endParaRPr lang="it-IT" sz="10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pubmed.ncbi.nlm.nih.gov/2063882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jpe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doi.org/10.3389/fvets.2020.569939" TargetMode="External"/><Relationship Id="rId3" Type="http://schemas.openxmlformats.org/officeDocument/2006/relationships/image" Target="../media/image6.png"/><Relationship Id="rId7" Type="http://schemas.openxmlformats.org/officeDocument/2006/relationships/hyperlink" Target="https://doi.org/10.1016/j.pbb.2015.02.018"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https://doi.org/10.3390/nu10060668" TargetMode="External"/><Relationship Id="rId11" Type="http://schemas.openxmlformats.org/officeDocument/2006/relationships/hyperlink" Target="https://doi.org/10.1016/j.plefa.2010.06.007" TargetMode="External"/><Relationship Id="rId5" Type="http://schemas.openxmlformats.org/officeDocument/2006/relationships/hyperlink" Target="https://doi.org/10.1152/ajpheart.00677.2018" TargetMode="External"/><Relationship Id="rId10" Type="http://schemas.openxmlformats.org/officeDocument/2006/relationships/hyperlink" Target="https://doi.org/10.1016/j.plipres.2016.05.001" TargetMode="External"/><Relationship Id="rId4" Type="http://schemas.openxmlformats.org/officeDocument/2006/relationships/hyperlink" Target="https://doi.org/10.1080/10408398.2018.1492901" TargetMode="External"/><Relationship Id="rId9" Type="http://schemas.openxmlformats.org/officeDocument/2006/relationships/hyperlink" Target="https://doi.org/10.1016/j.taap.2013.10.03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hyperlink" Target="https://www.sciencedirect.com/science/article/pii/S0163782715300333" TargetMode="External"/><Relationship Id="rId3" Type="http://schemas.openxmlformats.org/officeDocument/2006/relationships/image" Target="../media/image14.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pic>
        <p:nvPicPr>
          <p:cNvPr id="45" name="shutterstock_2122618271.jpg" descr="shutterstock_2122618271.jpg"/>
          <p:cNvPicPr/>
          <p:nvPr/>
        </p:nvPicPr>
        <p:blipFill>
          <a:blip r:embed="rId2"/>
          <a:srcRect l="16278" t="8136" b="8136"/>
          <a:stretch/>
        </p:blipFill>
        <p:spPr>
          <a:xfrm>
            <a:off x="0" y="0"/>
            <a:ext cx="9144546" cy="5143500"/>
          </a:xfrm>
          <a:prstGeom prst="rect">
            <a:avLst/>
          </a:prstGeom>
          <a:ln w="12700">
            <a:noFill/>
          </a:ln>
        </p:spPr>
      </p:pic>
      <p:pic>
        <p:nvPicPr>
          <p:cNvPr id="46" name="CCI_logo_new_Монтажная область 1.png" descr="CCI_logo_new_Монтажная область 1.png"/>
          <p:cNvPicPr/>
          <p:nvPr/>
        </p:nvPicPr>
        <p:blipFill>
          <a:blip r:embed="rId3"/>
          <a:stretch/>
        </p:blipFill>
        <p:spPr>
          <a:xfrm>
            <a:off x="7390866" y="4508640"/>
            <a:ext cx="1507320" cy="377640"/>
          </a:xfrm>
          <a:prstGeom prst="rect">
            <a:avLst/>
          </a:prstGeom>
          <a:ln w="12700">
            <a:noFill/>
          </a:ln>
        </p:spPr>
      </p:pic>
      <p:sp>
        <p:nvSpPr>
          <p:cNvPr id="47" name="PlaceHolder 1"/>
          <p:cNvSpPr>
            <a:spLocks noGrp="1"/>
          </p:cNvSpPr>
          <p:nvPr>
            <p:ph type="title"/>
          </p:nvPr>
        </p:nvSpPr>
        <p:spPr>
          <a:xfrm>
            <a:off x="623880" y="744840"/>
            <a:ext cx="8520120" cy="2052360"/>
          </a:xfrm>
          <a:prstGeom prst="rect">
            <a:avLst/>
          </a:prstGeom>
          <a:noFill/>
          <a:ln w="12600">
            <a:noFill/>
          </a:ln>
        </p:spPr>
        <p:txBody>
          <a:bodyPr tIns="91440" bIns="91440" anchor="t">
            <a:noAutofit/>
          </a:bodyPr>
          <a:lstStyle/>
          <a:p>
            <a:pPr>
              <a:lnSpc>
                <a:spcPct val="80000"/>
              </a:lnSpc>
              <a:buNone/>
              <a:tabLst>
                <a:tab pos="0" algn="l"/>
              </a:tabLst>
            </a:pPr>
            <a:r>
              <a:rPr lang="it-IT" sz="2700" b="0" strike="noStrike" spc="-1" dirty="0">
                <a:solidFill>
                  <a:srgbClr val="FFFFFF"/>
                </a:solidFill>
                <a:latin typeface="Gilroy Regular"/>
                <a:ea typeface="Gilroy Regular"/>
              </a:rPr>
              <a:t>Al ritmo della salute</a:t>
            </a:r>
            <a:endParaRPr lang="it-IT" sz="2700" b="0" strike="noStrike" spc="-1" dirty="0">
              <a:solidFill>
                <a:srgbClr val="000000"/>
              </a:solidFill>
              <a:latin typeface="Arial"/>
            </a:endParaRPr>
          </a:p>
        </p:txBody>
      </p:sp>
      <p:sp>
        <p:nvSpPr>
          <p:cNvPr id="48" name="O!Mega-3 TG"/>
          <p:cNvSpPr/>
          <p:nvPr/>
        </p:nvSpPr>
        <p:spPr>
          <a:xfrm>
            <a:off x="577800" y="1148760"/>
            <a:ext cx="3994200" cy="12445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buNone/>
              <a:tabLst>
                <a:tab pos="0" algn="l"/>
              </a:tabLst>
            </a:pPr>
            <a:endParaRPr lang="it-IT" sz="1800" b="0" strike="noStrike" spc="-1" dirty="0">
              <a:latin typeface="Arial"/>
            </a:endParaRPr>
          </a:p>
          <a:p>
            <a:pPr>
              <a:lnSpc>
                <a:spcPct val="90000"/>
              </a:lnSpc>
              <a:buNone/>
              <a:tabLst>
                <a:tab pos="0" algn="l"/>
              </a:tabLst>
            </a:pPr>
            <a:r>
              <a:rPr lang="it-IT" sz="4300" b="1" strike="noStrike" spc="-1" dirty="0">
                <a:solidFill>
                  <a:srgbClr val="FFFFFF"/>
                </a:solidFill>
                <a:latin typeface="Gilroy Bold"/>
                <a:ea typeface="Gilroy Bold"/>
              </a:rPr>
              <a:t>O!Mega-3 TG </a:t>
            </a:r>
            <a:endParaRPr lang="it-IT" sz="4300" b="0" strike="noStrike" spc="-1" dirty="0">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Безымянный-1_Монтажная область 1 копия.png" descr="Безымянный-1_Монтажная область 1 копия.png"/>
          <p:cNvPicPr/>
          <p:nvPr/>
        </p:nvPicPr>
        <p:blipFill>
          <a:blip r:embed="rId3"/>
          <a:srcRect t="5" b="5"/>
          <a:stretch/>
        </p:blipFill>
        <p:spPr>
          <a:xfrm>
            <a:off x="0" y="20160"/>
            <a:ext cx="9143640" cy="5143320"/>
          </a:xfrm>
          <a:prstGeom prst="rect">
            <a:avLst/>
          </a:prstGeom>
          <a:ln w="12700">
            <a:noFill/>
          </a:ln>
        </p:spPr>
      </p:pic>
      <p:pic>
        <p:nvPicPr>
          <p:cNvPr id="178" name="CCI_logo_new_Монтажная область 1.png" descr="CCI_logo_new_Монтажная область 1.png"/>
          <p:cNvPicPr/>
          <p:nvPr/>
        </p:nvPicPr>
        <p:blipFill>
          <a:blip r:embed="rId4"/>
          <a:stretch/>
        </p:blipFill>
        <p:spPr>
          <a:xfrm>
            <a:off x="8013600" y="4782600"/>
            <a:ext cx="812520" cy="203400"/>
          </a:xfrm>
          <a:prstGeom prst="rect">
            <a:avLst/>
          </a:prstGeom>
          <a:ln w="12700">
            <a:noFill/>
          </a:ln>
        </p:spPr>
      </p:pic>
      <p:sp>
        <p:nvSpPr>
          <p:cNvPr id="179" name="Линия"/>
          <p:cNvSpPr/>
          <p:nvPr/>
        </p:nvSpPr>
        <p:spPr>
          <a:xfrm flipV="1">
            <a:off x="412560" y="1001880"/>
            <a:ext cx="8318520" cy="3600"/>
          </a:xfrm>
          <a:prstGeom prst="line">
            <a:avLst/>
          </a:prstGeom>
          <a:ln w="19050">
            <a:solidFill>
              <a:srgbClr val="FFFFFF"/>
            </a:solidFill>
            <a:round/>
          </a:ln>
        </p:spPr>
        <p:style>
          <a:lnRef idx="0">
            <a:scrgbClr r="0" g="0" b="0"/>
          </a:lnRef>
          <a:fillRef idx="0">
            <a:scrgbClr r="0" g="0" b="0"/>
          </a:fillRef>
          <a:effectRef idx="0">
            <a:scrgbClr r="0" g="0" b="0"/>
          </a:effectRef>
          <a:fontRef idx="minor"/>
        </p:style>
      </p:sp>
      <p:sp>
        <p:nvSpPr>
          <p:cNvPr id="180" name="Существуют 3 формы соединений омега-3:"/>
          <p:cNvSpPr/>
          <p:nvPr/>
        </p:nvSpPr>
        <p:spPr>
          <a:xfrm>
            <a:off x="441720" y="392940"/>
            <a:ext cx="7793280" cy="3704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buNone/>
              <a:tabLst>
                <a:tab pos="0" algn="l"/>
              </a:tabLst>
            </a:pPr>
            <a:r>
              <a:rPr lang="it-IT" sz="2700" b="0" strike="noStrike" spc="-1" dirty="0">
                <a:solidFill>
                  <a:srgbClr val="FFFFFF"/>
                </a:solidFill>
                <a:latin typeface="Gilroy Bold"/>
                <a:ea typeface="Gilroy Bold"/>
              </a:rPr>
              <a:t>Varietà di forme dei composti EPA e DHA:</a:t>
            </a:r>
            <a:endParaRPr lang="it-IT" sz="2700" b="0" strike="noStrike" spc="-1" dirty="0">
              <a:latin typeface="Arial"/>
            </a:endParaRPr>
          </a:p>
        </p:txBody>
      </p:sp>
      <p:sp>
        <p:nvSpPr>
          <p:cNvPr id="181"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FFFFFF"/>
                </a:solidFill>
                <a:latin typeface="Gilroy Bold"/>
                <a:ea typeface="Gilroy Bold"/>
              </a:rPr>
              <a:t>O!Mega-3 TG</a:t>
            </a:r>
            <a:endParaRPr lang="it-IT" sz="1200" b="0" strike="noStrike" spc="-1">
              <a:latin typeface="Arial"/>
            </a:endParaRPr>
          </a:p>
        </p:txBody>
      </p:sp>
      <p:grpSp>
        <p:nvGrpSpPr>
          <p:cNvPr id="182" name="Группа"/>
          <p:cNvGrpSpPr/>
          <p:nvPr/>
        </p:nvGrpSpPr>
        <p:grpSpPr>
          <a:xfrm>
            <a:off x="7100820" y="1389780"/>
            <a:ext cx="1841040" cy="3733560"/>
            <a:chOff x="6337800" y="1384200"/>
            <a:chExt cx="1841040" cy="3733560"/>
          </a:xfrm>
        </p:grpSpPr>
        <p:sp>
          <p:nvSpPr>
            <p:cNvPr id="183" name="Восстановленная…"/>
            <p:cNvSpPr/>
            <p:nvPr/>
          </p:nvSpPr>
          <p:spPr>
            <a:xfrm>
              <a:off x="6337800" y="1384200"/>
              <a:ext cx="1270080" cy="1270080"/>
            </a:xfrm>
            <a:prstGeom prst="line">
              <a:avLst/>
            </a:prstGeom>
            <a:ln w="12700">
              <a:noFill/>
            </a:ln>
          </p:spPr>
          <p:style>
            <a:lnRef idx="0">
              <a:scrgbClr r="0" g="0" b="0"/>
            </a:lnRef>
            <a:fillRef idx="0">
              <a:scrgbClr r="0" g="0" b="0"/>
            </a:fillRef>
            <a:effectRef idx="0">
              <a:scrgbClr r="0" g="0" b="0"/>
            </a:effectRef>
            <a:fontRef idx="minor"/>
          </p:style>
          <p:txBody>
            <a:bodyPr lIns="0" tIns="0" rIns="0" bIns="0" numCol="1" spcCol="0" anchor="t" anchorCtr="1">
              <a:noAutofit/>
            </a:bodyPr>
            <a:lstStyle/>
            <a:p>
              <a:pPr>
                <a:lnSpc>
                  <a:spcPct val="100000"/>
                </a:lnSpc>
                <a:buNone/>
                <a:tabLst>
                  <a:tab pos="0" algn="l"/>
                </a:tabLst>
              </a:pPr>
              <a:r>
                <a:rPr lang="it-IT" sz="1300" b="0" strike="noStrike" spc="-1" dirty="0">
                  <a:solidFill>
                    <a:srgbClr val="FEE6AF"/>
                  </a:solidFill>
                  <a:latin typeface="Gilroy Bold"/>
                  <a:ea typeface="Gilroy Bold"/>
                </a:rPr>
                <a:t>Forma di trigliceridi </a:t>
              </a:r>
              <a:r>
                <a:rPr lang="it-IT" sz="1300" b="0" strike="noStrike" spc="-1" dirty="0" err="1">
                  <a:solidFill>
                    <a:srgbClr val="FEE6AF"/>
                  </a:solidFill>
                  <a:latin typeface="Gilroy Bold"/>
                  <a:ea typeface="Gilroy Bold"/>
                </a:rPr>
                <a:t>riesterificati</a:t>
              </a:r>
              <a:endParaRPr lang="it-IT" sz="1300" b="0" strike="noStrike" spc="-1" dirty="0">
                <a:latin typeface="Arial"/>
              </a:endParaRPr>
            </a:p>
          </p:txBody>
        </p:sp>
        <p:sp>
          <p:nvSpPr>
            <p:cNvPr id="184" name="используется в современных  диетических добавках"/>
            <p:cNvSpPr/>
            <p:nvPr/>
          </p:nvSpPr>
          <p:spPr>
            <a:xfrm>
              <a:off x="6337800" y="1904760"/>
              <a:ext cx="1270080" cy="1270080"/>
            </a:xfrm>
            <a:prstGeom prst="line">
              <a:avLst/>
            </a:prstGeom>
            <a:ln w="12700">
              <a:noFill/>
            </a:ln>
          </p:spPr>
          <p:style>
            <a:lnRef idx="0">
              <a:scrgbClr r="0" g="0" b="0"/>
            </a:lnRef>
            <a:fillRef idx="0">
              <a:scrgbClr r="0" g="0" b="0"/>
            </a:fillRef>
            <a:effectRef idx="0">
              <a:scrgbClr r="0" g="0" b="0"/>
            </a:effectRef>
            <a:fontRef idx="minor"/>
          </p:style>
          <p:txBody>
            <a:bodyPr lIns="0" tIns="0" rIns="0" bIns="0" numCol="1" spcCol="0" anchor="t" anchorCtr="1">
              <a:noAutofit/>
            </a:bodyPr>
            <a:lstStyle/>
            <a:p>
              <a:pPr>
                <a:lnSpc>
                  <a:spcPct val="100000"/>
                </a:lnSpc>
                <a:buNone/>
                <a:tabLst>
                  <a:tab pos="0" algn="l"/>
                </a:tabLst>
              </a:pPr>
              <a:r>
                <a:rPr lang="it-IT" sz="1100" b="0" strike="noStrike" spc="-1" dirty="0">
                  <a:solidFill>
                    <a:srgbClr val="FFFFFF"/>
                  </a:solidFill>
                  <a:latin typeface="Gilroy Regular"/>
                  <a:ea typeface="Gilroy Regular"/>
                </a:rPr>
                <a:t>ha guadagnato popolarità negli </a:t>
              </a:r>
              <a:endParaRPr lang="it-IT" sz="1100" b="0" strike="noStrike" spc="-1" dirty="0">
                <a:latin typeface="Arial"/>
              </a:endParaRPr>
            </a:p>
            <a:p>
              <a:pPr>
                <a:lnSpc>
                  <a:spcPct val="100000"/>
                </a:lnSpc>
                <a:buNone/>
                <a:tabLst>
                  <a:tab pos="0" algn="l"/>
                </a:tabLst>
              </a:pPr>
              <a:r>
                <a:rPr lang="it-IT" sz="1100" b="0" strike="noStrike" spc="-1" dirty="0">
                  <a:solidFill>
                    <a:srgbClr val="FFFFFF"/>
                  </a:solidFill>
                  <a:latin typeface="Gilroy Regular"/>
                  <a:ea typeface="Gilroy Regular"/>
                </a:rPr>
                <a:t>ultimi anni</a:t>
              </a:r>
              <a:endParaRPr lang="it-IT" sz="1100" b="0" strike="noStrike" spc="-1" dirty="0">
                <a:latin typeface="Arial"/>
              </a:endParaRPr>
            </a:p>
            <a:p>
              <a:pPr>
                <a:lnSpc>
                  <a:spcPct val="100000"/>
                </a:lnSpc>
                <a:buNone/>
                <a:tabLst>
                  <a:tab pos="0" algn="l"/>
                </a:tabLst>
              </a:pPr>
              <a:endParaRPr lang="it-IT" sz="1100" b="0" strike="noStrike" spc="-1" dirty="0">
                <a:latin typeface="Arial"/>
              </a:endParaRPr>
            </a:p>
          </p:txBody>
        </p:sp>
        <p:sp>
          <p:nvSpPr>
            <p:cNvPr id="185" name="Соединение с 3 молекулами  ПНЖК*"/>
            <p:cNvSpPr/>
            <p:nvPr/>
          </p:nvSpPr>
          <p:spPr>
            <a:xfrm>
              <a:off x="6337800" y="3848040"/>
              <a:ext cx="1270080" cy="1269720"/>
            </a:xfrm>
            <a:prstGeom prst="line">
              <a:avLst/>
            </a:prstGeom>
            <a:ln w="12700">
              <a:noFill/>
            </a:ln>
          </p:spPr>
          <p:style>
            <a:lnRef idx="0">
              <a:scrgbClr r="0" g="0" b="0"/>
            </a:lnRef>
            <a:fillRef idx="0">
              <a:scrgbClr r="0" g="0" b="0"/>
            </a:fillRef>
            <a:effectRef idx="0">
              <a:scrgbClr r="0" g="0" b="0"/>
            </a:effectRef>
            <a:fontRef idx="minor"/>
          </p:style>
          <p:txBody>
            <a:bodyPr lIns="0" tIns="0" rIns="0" bIns="0" numCol="1" spcCol="0" anchor="t" anchorCtr="1">
              <a:noAutofit/>
            </a:bodyPr>
            <a:lstStyle/>
            <a:p>
              <a:pPr>
                <a:lnSpc>
                  <a:spcPct val="100000"/>
                </a:lnSpc>
                <a:buNone/>
                <a:tabLst>
                  <a:tab pos="0" algn="l"/>
                </a:tabLst>
              </a:pPr>
              <a:r>
                <a:rPr lang="it-IT" sz="1100" b="0" strike="noStrike" spc="-1">
                  <a:solidFill>
                    <a:srgbClr val="FFFFFF"/>
                  </a:solidFill>
                  <a:latin typeface="Gilroy Regular"/>
                  <a:ea typeface="Gilroy Regular"/>
                </a:rPr>
                <a:t>Collegamento con 3 molecole PUFA*</a:t>
              </a:r>
              <a:endParaRPr lang="it-IT" sz="1100" b="0" strike="noStrike" spc="-1">
                <a:latin typeface="Arial"/>
              </a:endParaRPr>
            </a:p>
          </p:txBody>
        </p:sp>
        <p:pic>
          <p:nvPicPr>
            <p:cNvPr id="186" name="Безымянный-1-30.png" descr="Безымянный-1-30.png"/>
            <p:cNvPicPr/>
            <p:nvPr/>
          </p:nvPicPr>
          <p:blipFill>
            <a:blip r:embed="rId5"/>
            <a:stretch/>
          </p:blipFill>
          <p:spPr>
            <a:xfrm>
              <a:off x="6337800" y="2459520"/>
              <a:ext cx="1841040" cy="1082160"/>
            </a:xfrm>
            <a:prstGeom prst="rect">
              <a:avLst/>
            </a:prstGeom>
            <a:ln w="12700">
              <a:noFill/>
            </a:ln>
          </p:spPr>
        </p:pic>
      </p:grpSp>
      <p:grpSp>
        <p:nvGrpSpPr>
          <p:cNvPr id="187" name="Группа"/>
          <p:cNvGrpSpPr/>
          <p:nvPr/>
        </p:nvGrpSpPr>
        <p:grpSpPr>
          <a:xfrm>
            <a:off x="1423800" y="1396440"/>
            <a:ext cx="1841400" cy="3733560"/>
            <a:chOff x="406080" y="1384200"/>
            <a:chExt cx="1841400" cy="3733560"/>
          </a:xfrm>
        </p:grpSpPr>
        <p:sp>
          <p:nvSpPr>
            <p:cNvPr id="188" name="Природная…"/>
            <p:cNvSpPr/>
            <p:nvPr/>
          </p:nvSpPr>
          <p:spPr>
            <a:xfrm>
              <a:off x="406080" y="1384200"/>
              <a:ext cx="1270080" cy="1270080"/>
            </a:xfrm>
            <a:prstGeom prst="line">
              <a:avLst/>
            </a:prstGeom>
            <a:ln w="12700">
              <a:noFill/>
            </a:ln>
          </p:spPr>
          <p:style>
            <a:lnRef idx="0">
              <a:scrgbClr r="0" g="0" b="0"/>
            </a:lnRef>
            <a:fillRef idx="0">
              <a:scrgbClr r="0" g="0" b="0"/>
            </a:fillRef>
            <a:effectRef idx="0">
              <a:scrgbClr r="0" g="0" b="0"/>
            </a:effectRef>
            <a:fontRef idx="minor"/>
          </p:style>
          <p:txBody>
            <a:bodyPr lIns="0" tIns="0" rIns="0" bIns="0" numCol="1" spcCol="0" anchor="t" anchorCtr="1">
              <a:noAutofit/>
            </a:bodyPr>
            <a:lstStyle/>
            <a:p>
              <a:pPr>
                <a:lnSpc>
                  <a:spcPct val="100000"/>
                </a:lnSpc>
                <a:buNone/>
                <a:tabLst>
                  <a:tab pos="0" algn="l"/>
                </a:tabLst>
              </a:pPr>
              <a:r>
                <a:rPr lang="it-IT" sz="1300" b="0" strike="noStrike" spc="-1" dirty="0">
                  <a:solidFill>
                    <a:srgbClr val="FEE6AF"/>
                  </a:solidFill>
                  <a:latin typeface="Gilroy Bold"/>
                  <a:ea typeface="Gilroy Bold"/>
                </a:rPr>
                <a:t>Forma naturale di trigliceridi</a:t>
              </a:r>
              <a:endParaRPr lang="it-IT" sz="1300" b="0" strike="noStrike" spc="-1" dirty="0">
                <a:latin typeface="Arial"/>
              </a:endParaRPr>
            </a:p>
          </p:txBody>
        </p:sp>
        <p:sp>
          <p:nvSpPr>
            <p:cNvPr id="189" name="представлена…"/>
            <p:cNvSpPr/>
            <p:nvPr/>
          </p:nvSpPr>
          <p:spPr>
            <a:xfrm>
              <a:off x="406080" y="1904760"/>
              <a:ext cx="1270080" cy="1270080"/>
            </a:xfrm>
            <a:prstGeom prst="line">
              <a:avLst/>
            </a:prstGeom>
            <a:ln w="12700">
              <a:noFill/>
            </a:ln>
          </p:spPr>
          <p:style>
            <a:lnRef idx="0">
              <a:scrgbClr r="0" g="0" b="0"/>
            </a:lnRef>
            <a:fillRef idx="0">
              <a:scrgbClr r="0" g="0" b="0"/>
            </a:fillRef>
            <a:effectRef idx="0">
              <a:scrgbClr r="0" g="0" b="0"/>
            </a:effectRef>
            <a:fontRef idx="minor"/>
          </p:style>
          <p:txBody>
            <a:bodyPr lIns="0" tIns="0" rIns="0" bIns="0" numCol="1" spcCol="0" anchor="t" anchorCtr="1">
              <a:noAutofit/>
            </a:bodyPr>
            <a:lstStyle/>
            <a:p>
              <a:pPr>
                <a:lnSpc>
                  <a:spcPct val="100000"/>
                </a:lnSpc>
                <a:buNone/>
                <a:tabLst>
                  <a:tab pos="0" algn="l"/>
                </a:tabLst>
              </a:pPr>
              <a:r>
                <a:rPr lang="it-IT" sz="1100" b="0" strike="noStrike" spc="-1">
                  <a:solidFill>
                    <a:srgbClr val="FFFFFF"/>
                  </a:solidFill>
                  <a:latin typeface="Gilroy Regular"/>
                  <a:ea typeface="Gilroy Regular"/>
                </a:rPr>
                <a:t>presente nell'olio di pesce</a:t>
              </a:r>
              <a:endParaRPr lang="it-IT" sz="1100" b="0" strike="noStrike" spc="-1">
                <a:latin typeface="Arial"/>
              </a:endParaRPr>
            </a:p>
          </p:txBody>
        </p:sp>
        <p:sp>
          <p:nvSpPr>
            <p:cNvPr id="190" name="Соединение с 3 молекулами  различных жирных кислот"/>
            <p:cNvSpPr/>
            <p:nvPr/>
          </p:nvSpPr>
          <p:spPr>
            <a:xfrm>
              <a:off x="406080" y="3848040"/>
              <a:ext cx="1270080" cy="1269720"/>
            </a:xfrm>
            <a:prstGeom prst="line">
              <a:avLst/>
            </a:prstGeom>
            <a:ln w="12700">
              <a:noFill/>
            </a:ln>
          </p:spPr>
          <p:style>
            <a:lnRef idx="0">
              <a:scrgbClr r="0" g="0" b="0"/>
            </a:lnRef>
            <a:fillRef idx="0">
              <a:scrgbClr r="0" g="0" b="0"/>
            </a:fillRef>
            <a:effectRef idx="0">
              <a:scrgbClr r="0" g="0" b="0"/>
            </a:effectRef>
            <a:fontRef idx="minor"/>
          </p:style>
          <p:txBody>
            <a:bodyPr lIns="0" tIns="0" rIns="0" bIns="0" numCol="1" spcCol="0" anchor="t" anchorCtr="1">
              <a:noAutofit/>
            </a:bodyPr>
            <a:lstStyle/>
            <a:p>
              <a:pPr>
                <a:lnSpc>
                  <a:spcPct val="100000"/>
                </a:lnSpc>
                <a:buNone/>
                <a:tabLst>
                  <a:tab pos="0" algn="l"/>
                </a:tabLst>
              </a:pPr>
              <a:r>
                <a:rPr lang="it-IT" sz="1100" b="0" strike="noStrike" spc="-1">
                  <a:solidFill>
                    <a:srgbClr val="FFFFFF"/>
                  </a:solidFill>
                  <a:latin typeface="Gilroy Regular"/>
                  <a:ea typeface="Gilroy Regular"/>
                </a:rPr>
                <a:t>Collegamento con 3 diverse </a:t>
              </a:r>
              <a:endParaRPr lang="it-IT" sz="1100" b="0" strike="noStrike" spc="-1">
                <a:latin typeface="Arial"/>
              </a:endParaRPr>
            </a:p>
            <a:p>
              <a:pPr>
                <a:lnSpc>
                  <a:spcPct val="100000"/>
                </a:lnSpc>
                <a:buNone/>
                <a:tabLst>
                  <a:tab pos="0" algn="l"/>
                </a:tabLst>
              </a:pPr>
              <a:r>
                <a:rPr lang="it-IT" sz="1100" b="0" strike="noStrike" spc="-1">
                  <a:solidFill>
                    <a:srgbClr val="FFFFFF"/>
                  </a:solidFill>
                  <a:latin typeface="Gilroy Regular"/>
                  <a:ea typeface="Gilroy Regular"/>
                </a:rPr>
                <a:t>molecole di acidi grassi </a:t>
              </a:r>
              <a:endParaRPr lang="it-IT" sz="1100" b="0" strike="noStrike" spc="-1">
                <a:latin typeface="Arial"/>
              </a:endParaRPr>
            </a:p>
          </p:txBody>
        </p:sp>
        <p:pic>
          <p:nvPicPr>
            <p:cNvPr id="191" name="Безымянный-1-28.png" descr="Безымянный-1-28.png"/>
            <p:cNvPicPr/>
            <p:nvPr/>
          </p:nvPicPr>
          <p:blipFill>
            <a:blip r:embed="rId6"/>
            <a:stretch/>
          </p:blipFill>
          <p:spPr>
            <a:xfrm>
              <a:off x="406440" y="2450880"/>
              <a:ext cx="1841040" cy="1081080"/>
            </a:xfrm>
            <a:prstGeom prst="rect">
              <a:avLst/>
            </a:prstGeom>
            <a:ln w="12700">
              <a:noFill/>
            </a:ln>
          </p:spPr>
        </p:pic>
      </p:grpSp>
      <p:grpSp>
        <p:nvGrpSpPr>
          <p:cNvPr id="192" name="Группа"/>
          <p:cNvGrpSpPr/>
          <p:nvPr/>
        </p:nvGrpSpPr>
        <p:grpSpPr>
          <a:xfrm>
            <a:off x="3386430" y="1386524"/>
            <a:ext cx="2450520" cy="2799000"/>
            <a:chOff x="3156840" y="1384200"/>
            <a:chExt cx="2450520" cy="2799000"/>
          </a:xfrm>
        </p:grpSpPr>
        <p:sp>
          <p:nvSpPr>
            <p:cNvPr id="193" name="Синтезированная…"/>
            <p:cNvSpPr/>
            <p:nvPr/>
          </p:nvSpPr>
          <p:spPr>
            <a:xfrm>
              <a:off x="3156840" y="1384200"/>
              <a:ext cx="2043360" cy="1983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300" b="0" strike="noStrike" spc="-1" dirty="0">
                  <a:solidFill>
                    <a:srgbClr val="FEE6AF"/>
                  </a:solidFill>
                  <a:latin typeface="Gilroy Bold"/>
                  <a:ea typeface="Gilroy Bold"/>
                </a:rPr>
                <a:t>Forma di estere etilico</a:t>
              </a:r>
              <a:endParaRPr lang="it-IT" sz="1300" b="0" strike="noStrike" spc="-1" dirty="0">
                <a:latin typeface="Arial"/>
              </a:endParaRPr>
            </a:p>
          </p:txBody>
        </p:sp>
        <p:sp>
          <p:nvSpPr>
            <p:cNvPr id="194" name="давно применяется  в диетических добавках"/>
            <p:cNvSpPr/>
            <p:nvPr/>
          </p:nvSpPr>
          <p:spPr>
            <a:xfrm>
              <a:off x="3200760" y="1689120"/>
              <a:ext cx="2378520" cy="335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100" b="0" strike="noStrike" spc="-1" dirty="0">
                  <a:solidFill>
                    <a:srgbClr val="FFFFFF"/>
                  </a:solidFill>
                  <a:latin typeface="Gilroy Regular"/>
                  <a:ea typeface="Gilroy Regular"/>
                </a:rPr>
                <a:t>a lungo utilizzato negli integratori </a:t>
              </a:r>
              <a:endParaRPr lang="it-IT" sz="1100" b="0" strike="noStrike" spc="-1" dirty="0">
                <a:latin typeface="Arial"/>
              </a:endParaRPr>
            </a:p>
            <a:p>
              <a:pPr>
                <a:lnSpc>
                  <a:spcPct val="100000"/>
                </a:lnSpc>
                <a:buNone/>
                <a:tabLst>
                  <a:tab pos="0" algn="l"/>
                </a:tabLst>
              </a:pPr>
              <a:r>
                <a:rPr lang="it-IT" sz="1100" b="0" strike="noStrike" spc="-1" dirty="0">
                  <a:solidFill>
                    <a:srgbClr val="FFFFFF"/>
                  </a:solidFill>
                  <a:latin typeface="Gilroy Regular"/>
                  <a:ea typeface="Gilroy Regular"/>
                </a:rPr>
                <a:t>alimentari</a:t>
              </a:r>
              <a:endParaRPr lang="it-IT" sz="1100" b="0" strike="noStrike" spc="-1" dirty="0">
                <a:latin typeface="Arial"/>
              </a:endParaRPr>
            </a:p>
          </p:txBody>
        </p:sp>
        <p:sp>
          <p:nvSpPr>
            <p:cNvPr id="195" name="Соединение с 1 молекулой ПНЖК"/>
            <p:cNvSpPr/>
            <p:nvPr/>
          </p:nvSpPr>
          <p:spPr>
            <a:xfrm>
              <a:off x="3265200" y="3848040"/>
              <a:ext cx="2342160" cy="335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100" b="0" strike="noStrike" spc="-1">
                  <a:solidFill>
                    <a:srgbClr val="FFFFFF"/>
                  </a:solidFill>
                  <a:latin typeface="Gilroy Regular"/>
                  <a:ea typeface="Gilroy Regular"/>
                </a:rPr>
                <a:t>Connessione con 1 molecola PUFA</a:t>
              </a:r>
              <a:endParaRPr lang="it-IT" sz="1100" b="0" strike="noStrike" spc="-1">
                <a:latin typeface="Arial"/>
              </a:endParaRPr>
            </a:p>
            <a:p>
              <a:pPr>
                <a:lnSpc>
                  <a:spcPct val="100000"/>
                </a:lnSpc>
                <a:buNone/>
                <a:tabLst>
                  <a:tab pos="0" algn="l"/>
                </a:tabLst>
              </a:pPr>
              <a:endParaRPr lang="it-IT" sz="1100" b="0" strike="noStrike" spc="-1">
                <a:latin typeface="Arial"/>
              </a:endParaRPr>
            </a:p>
          </p:txBody>
        </p:sp>
        <p:pic>
          <p:nvPicPr>
            <p:cNvPr id="196" name="Безымянный-1 (2)-23 1.png" descr="Безымянный-1 (2)-23 1.png"/>
            <p:cNvPicPr/>
            <p:nvPr/>
          </p:nvPicPr>
          <p:blipFill>
            <a:blip r:embed="rId7"/>
            <a:stretch/>
          </p:blipFill>
          <p:spPr>
            <a:xfrm>
              <a:off x="3417840" y="2685960"/>
              <a:ext cx="1841040" cy="452880"/>
            </a:xfrm>
            <a:prstGeom prst="rect">
              <a:avLst/>
            </a:prstGeom>
            <a:ln w="12700">
              <a:noFill/>
            </a:ln>
          </p:spPr>
        </p:pic>
      </p:grpSp>
      <p:sp>
        <p:nvSpPr>
          <p:cNvPr id="197" name="*преимущественно"/>
          <p:cNvSpPr/>
          <p:nvPr/>
        </p:nvSpPr>
        <p:spPr>
          <a:xfrm>
            <a:off x="6558480" y="4788000"/>
            <a:ext cx="1084680" cy="1220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000" b="0" strike="noStrike" spc="-1">
                <a:solidFill>
                  <a:srgbClr val="FFFFFF"/>
                </a:solidFill>
                <a:latin typeface="Gilroy Regular"/>
                <a:ea typeface="Gilroy Regular"/>
              </a:rPr>
              <a:t>*prevalentemente</a:t>
            </a:r>
            <a:endParaRPr lang="it-IT" sz="1000" b="0" strike="noStrike" spc="-1">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Безымянный-1_Монтажная область 1 копия.png" descr="Безымянный-1_Монтажная область 1 копия.png"/>
          <p:cNvPicPr/>
          <p:nvPr/>
        </p:nvPicPr>
        <p:blipFill>
          <a:blip r:embed="rId2"/>
          <a:srcRect t="5" b="5"/>
          <a:stretch/>
        </p:blipFill>
        <p:spPr>
          <a:xfrm>
            <a:off x="0" y="0"/>
            <a:ext cx="9143640" cy="5143320"/>
          </a:xfrm>
          <a:prstGeom prst="rect">
            <a:avLst/>
          </a:prstGeom>
          <a:ln w="12700">
            <a:noFill/>
          </a:ln>
        </p:spPr>
      </p:pic>
      <p:pic>
        <p:nvPicPr>
          <p:cNvPr id="199" name="shutterstock_2119296191.jpg" descr="shutterstock_2119296191.jpg"/>
          <p:cNvPicPr/>
          <p:nvPr/>
        </p:nvPicPr>
        <p:blipFill>
          <a:blip r:embed="rId3"/>
          <a:stretch/>
        </p:blipFill>
        <p:spPr>
          <a:xfrm>
            <a:off x="0" y="0"/>
            <a:ext cx="9143640" cy="5143320"/>
          </a:xfrm>
          <a:prstGeom prst="rect">
            <a:avLst/>
          </a:prstGeom>
          <a:ln w="12700">
            <a:noFill/>
          </a:ln>
        </p:spPr>
      </p:pic>
      <p:sp>
        <p:nvSpPr>
          <p:cNvPr id="200" name="Сквиркл"/>
          <p:cNvSpPr/>
          <p:nvPr/>
        </p:nvSpPr>
        <p:spPr>
          <a:xfrm>
            <a:off x="1460520" y="4762440"/>
            <a:ext cx="1498320" cy="228240"/>
          </a:xfrm>
          <a:prstGeom prst="roundRect">
            <a:avLst>
              <a:gd name="adj" fmla="val 22222"/>
            </a:avLst>
          </a:prstGeom>
          <a:solidFill>
            <a:srgbClr val="FFFFFF">
              <a:alpha val="82000"/>
            </a:srgbClr>
          </a:solidFill>
          <a:ln w="12700">
            <a:noFill/>
          </a:ln>
        </p:spPr>
        <p:style>
          <a:lnRef idx="0">
            <a:scrgbClr r="0" g="0" b="0"/>
          </a:lnRef>
          <a:fillRef idx="0">
            <a:scrgbClr r="0" g="0" b="0"/>
          </a:fillRef>
          <a:effectRef idx="0">
            <a:scrgbClr r="0" g="0" b="0"/>
          </a:effectRef>
          <a:fontRef idx="minor"/>
        </p:style>
      </p:sp>
      <p:sp>
        <p:nvSpPr>
          <p:cNvPr id="201" name="читать исследование"/>
          <p:cNvSpPr/>
          <p:nvPr/>
        </p:nvSpPr>
        <p:spPr>
          <a:xfrm>
            <a:off x="1850760" y="4795560"/>
            <a:ext cx="717480" cy="15552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80000"/>
              </a:lnSpc>
              <a:buNone/>
              <a:tabLst>
                <a:tab pos="0" algn="l"/>
              </a:tabLst>
            </a:pPr>
            <a:r>
              <a:rPr lang="it-IT" sz="1000" b="0" u="sng" strike="noStrike" spc="-1">
                <a:solidFill>
                  <a:srgbClr val="0000FF"/>
                </a:solidFill>
                <a:uFillTx/>
                <a:latin typeface="Gilroy Regular"/>
                <a:ea typeface="Gilroy Regular"/>
                <a:hlinkClick r:id="rId4"/>
              </a:rPr>
              <a:t>leggi lo studio</a:t>
            </a:r>
            <a:endParaRPr lang="it-IT" sz="1000" b="0" strike="noStrike" spc="-1">
              <a:latin typeface="Arial"/>
            </a:endParaRPr>
          </a:p>
        </p:txBody>
      </p:sp>
      <p:sp>
        <p:nvSpPr>
          <p:cNvPr id="202" name="Триглицеридная форма  ЭПК и ДГК более привычна  для организма, поэтому пищеварительным ферментам легче работать с ней."/>
          <p:cNvSpPr/>
          <p:nvPr/>
        </p:nvSpPr>
        <p:spPr>
          <a:xfrm>
            <a:off x="406440" y="1790640"/>
            <a:ext cx="6393240" cy="136908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buNone/>
              <a:tabLst>
                <a:tab pos="0" algn="l"/>
              </a:tabLst>
            </a:pPr>
            <a:r>
              <a:rPr lang="it-IT" sz="1500" b="0" strike="noStrike" spc="-1">
                <a:solidFill>
                  <a:srgbClr val="091F63"/>
                </a:solidFill>
                <a:latin typeface="Gilroy Regular"/>
                <a:ea typeface="Gilroy Regular"/>
              </a:rPr>
              <a:t>Pertanto, è più familiare all’organismo ed è più facile da gestire per gli enzimi digestivi.  </a:t>
            </a:r>
            <a:endParaRPr lang="it-IT" sz="1500" b="0" strike="noStrike" spc="-1">
              <a:latin typeface="Arial"/>
            </a:endParaRPr>
          </a:p>
          <a:p>
            <a:pPr>
              <a:lnSpc>
                <a:spcPct val="100000"/>
              </a:lnSpc>
              <a:buNone/>
              <a:tabLst>
                <a:tab pos="0" algn="l"/>
              </a:tabLst>
            </a:pPr>
            <a:endParaRPr lang="it-IT" sz="1500" b="0" strike="noStrike" spc="-1">
              <a:latin typeface="Arial"/>
            </a:endParaRPr>
          </a:p>
          <a:p>
            <a:pPr>
              <a:lnSpc>
                <a:spcPct val="100000"/>
              </a:lnSpc>
              <a:buNone/>
              <a:tabLst>
                <a:tab pos="0" algn="l"/>
              </a:tabLst>
            </a:pPr>
            <a:r>
              <a:rPr lang="it-IT" sz="1500" b="0" strike="noStrike" spc="-1">
                <a:solidFill>
                  <a:srgbClr val="091F63"/>
                </a:solidFill>
                <a:latin typeface="Gilroy Regular"/>
                <a:ea typeface="Gilroy Regular"/>
              </a:rPr>
              <a:t>Ciò è particolarmente importante per le persone che iniziano per la prima volta </a:t>
            </a:r>
            <a:endParaRPr lang="it-IT" sz="1500" b="0" strike="noStrike" spc="-1">
              <a:latin typeface="Arial"/>
            </a:endParaRPr>
          </a:p>
          <a:p>
            <a:pPr>
              <a:lnSpc>
                <a:spcPct val="100000"/>
              </a:lnSpc>
              <a:buNone/>
              <a:tabLst>
                <a:tab pos="0" algn="l"/>
              </a:tabLst>
            </a:pPr>
            <a:r>
              <a:rPr lang="it-IT" sz="1500" b="0" strike="noStrike" spc="-1">
                <a:solidFill>
                  <a:srgbClr val="091F63"/>
                </a:solidFill>
                <a:latin typeface="Gilroy Regular"/>
                <a:ea typeface="Gilroy Regular"/>
              </a:rPr>
              <a:t>ad assumere degli integratori di Omega-3. </a:t>
            </a:r>
            <a:endParaRPr lang="it-IT" sz="1500" b="0" strike="noStrike" spc="-1">
              <a:latin typeface="Arial"/>
            </a:endParaRPr>
          </a:p>
        </p:txBody>
      </p:sp>
      <p:sp>
        <p:nvSpPr>
          <p:cNvPr id="203" name="Восстановленная триглицеридная форма —  лучший способ повысить концентрацию  ЭПК и ДГК"/>
          <p:cNvSpPr/>
          <p:nvPr/>
        </p:nvSpPr>
        <p:spPr>
          <a:xfrm>
            <a:off x="406440" y="417420"/>
            <a:ext cx="8116560" cy="1110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buNone/>
              <a:tabLst>
                <a:tab pos="0" algn="l"/>
              </a:tabLst>
            </a:pPr>
            <a:r>
              <a:rPr lang="it-IT" sz="2700" b="0" strike="noStrike" spc="-1" dirty="0">
                <a:solidFill>
                  <a:srgbClr val="091F63"/>
                </a:solidFill>
                <a:latin typeface="Gilroy Bold"/>
                <a:ea typeface="Gilroy Bold"/>
              </a:rPr>
              <a:t>La forma </a:t>
            </a:r>
            <a:r>
              <a:rPr lang="it-IT" sz="2700" b="0" strike="noStrike" spc="-1" dirty="0" err="1">
                <a:solidFill>
                  <a:srgbClr val="091F63"/>
                </a:solidFill>
                <a:latin typeface="Gilroy Bold"/>
                <a:ea typeface="Gilroy Bold"/>
              </a:rPr>
              <a:t>riesterificata</a:t>
            </a:r>
            <a:r>
              <a:rPr lang="it-IT" sz="2700" b="0" strike="noStrike" spc="-1" dirty="0">
                <a:solidFill>
                  <a:srgbClr val="091F63"/>
                </a:solidFill>
                <a:latin typeface="Gilroy Bold"/>
                <a:ea typeface="Gilroy Bold"/>
              </a:rPr>
              <a:t> dei trigliceridi degli </a:t>
            </a:r>
            <a:endParaRPr lang="it-IT" sz="2700" b="0" strike="noStrike" spc="-1" dirty="0">
              <a:latin typeface="Arial"/>
            </a:endParaRPr>
          </a:p>
          <a:p>
            <a:pPr>
              <a:lnSpc>
                <a:spcPct val="90000"/>
              </a:lnSpc>
              <a:buNone/>
              <a:tabLst>
                <a:tab pos="0" algn="l"/>
              </a:tabLst>
            </a:pPr>
            <a:r>
              <a:rPr lang="it-IT" sz="2700" b="0" strike="noStrike" spc="-1" dirty="0">
                <a:solidFill>
                  <a:srgbClr val="091F63"/>
                </a:solidFill>
                <a:latin typeface="Gilroy Bold"/>
                <a:ea typeface="Gilroy Bold"/>
              </a:rPr>
              <a:t>Omega-3 è simile, per struttura, </a:t>
            </a:r>
            <a:endParaRPr lang="it-IT" sz="2700" b="0" strike="noStrike" spc="-1" dirty="0">
              <a:latin typeface="Arial"/>
            </a:endParaRPr>
          </a:p>
          <a:p>
            <a:pPr>
              <a:lnSpc>
                <a:spcPct val="90000"/>
              </a:lnSpc>
              <a:buNone/>
              <a:tabLst>
                <a:tab pos="0" algn="l"/>
              </a:tabLst>
            </a:pPr>
            <a:r>
              <a:rPr lang="it-IT" sz="2700" b="0" strike="noStrike" spc="-1" dirty="0">
                <a:solidFill>
                  <a:srgbClr val="091F63"/>
                </a:solidFill>
                <a:latin typeface="Gilroy Bold"/>
                <a:ea typeface="Gilroy Bold"/>
              </a:rPr>
              <a:t>a quella naturale.</a:t>
            </a:r>
            <a:endParaRPr lang="it-IT" sz="2700" b="0" strike="noStrike" spc="-1" dirty="0">
              <a:latin typeface="Arial"/>
            </a:endParaRPr>
          </a:p>
        </p:txBody>
      </p:sp>
      <p:sp>
        <p:nvSpPr>
          <p:cNvPr id="204" name="Триглицеридная форма  ЭПК и ДГК более привычна  для организма, поэтому пищеварительным ферментам легче работать с ней."/>
          <p:cNvSpPr/>
          <p:nvPr/>
        </p:nvSpPr>
        <p:spPr>
          <a:xfrm>
            <a:off x="1457116" y="2728996"/>
            <a:ext cx="7454520" cy="1526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buNone/>
              <a:tabLst>
                <a:tab pos="0" algn="l"/>
              </a:tabLst>
            </a:pPr>
            <a:r>
              <a:rPr lang="it-IT" sz="1000" b="0" strike="noStrike" spc="-1" dirty="0">
                <a:solidFill>
                  <a:srgbClr val="091F63"/>
                </a:solidFill>
                <a:latin typeface="Gilroy Regular"/>
                <a:ea typeface="Gilroy Regular"/>
              </a:rPr>
              <a:t>[8,9] </a:t>
            </a:r>
            <a:endParaRPr lang="it-IT" sz="1000" b="0" strike="noStrike" spc="-1" dirty="0">
              <a:latin typeface="Arial"/>
            </a:endParaRPr>
          </a:p>
        </p:txBody>
      </p:sp>
      <p:grpSp>
        <p:nvGrpSpPr>
          <p:cNvPr id="205" name="Группа"/>
          <p:cNvGrpSpPr/>
          <p:nvPr/>
        </p:nvGrpSpPr>
        <p:grpSpPr>
          <a:xfrm>
            <a:off x="360360" y="4795560"/>
            <a:ext cx="8453160" cy="157680"/>
            <a:chOff x="360360" y="4795560"/>
            <a:chExt cx="8453160" cy="157680"/>
          </a:xfrm>
        </p:grpSpPr>
        <p:sp>
          <p:nvSpPr>
            <p:cNvPr id="206"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80000"/>
                </a:lnSpc>
                <a:buNone/>
                <a:tabLst>
                  <a:tab pos="0" algn="l"/>
                </a:tabLst>
              </a:pPr>
              <a:r>
                <a:rPr lang="it-IT" sz="1200" b="1" strike="noStrike" spc="-1">
                  <a:solidFill>
                    <a:srgbClr val="001F67"/>
                  </a:solidFill>
                  <a:latin typeface="Gilroy Bold"/>
                  <a:ea typeface="Gilroy Bold"/>
                </a:rPr>
                <a:t>O!Mega-3 TG</a:t>
              </a:r>
              <a:endParaRPr lang="it-IT" sz="1200" b="0" strike="noStrike" spc="-1">
                <a:latin typeface="Arial"/>
              </a:endParaRPr>
            </a:p>
          </p:txBody>
        </p:sp>
        <p:pic>
          <p:nvPicPr>
            <p:cNvPr id="207" name="Безымянный-1-44.png" descr="Безымянный-1-44.png"/>
            <p:cNvPicPr/>
            <p:nvPr/>
          </p:nvPicPr>
          <p:blipFill>
            <a:blip r:embed="rId5"/>
            <a:stretch/>
          </p:blipFill>
          <p:spPr>
            <a:xfrm>
              <a:off x="8026560" y="4815360"/>
              <a:ext cx="786960" cy="137880"/>
            </a:xfrm>
            <a:prstGeom prst="rect">
              <a:avLst/>
            </a:prstGeom>
            <a:ln w="12700">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shutt.jpg" descr="shutt.jpg"/>
          <p:cNvPicPr/>
          <p:nvPr/>
        </p:nvPicPr>
        <p:blipFill>
          <a:blip r:embed="rId2"/>
          <a:srcRect l="640" t="6180" r="7169" b="1627"/>
          <a:stretch/>
        </p:blipFill>
        <p:spPr>
          <a:xfrm>
            <a:off x="0" y="0"/>
            <a:ext cx="9143640" cy="5143320"/>
          </a:xfrm>
          <a:prstGeom prst="rect">
            <a:avLst/>
          </a:prstGeom>
          <a:ln w="12700">
            <a:noFill/>
          </a:ln>
        </p:spPr>
      </p:pic>
      <p:sp>
        <p:nvSpPr>
          <p:cNvPr id="209"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FFFFFF"/>
                </a:solidFill>
                <a:latin typeface="Gilroy Bold"/>
                <a:ea typeface="Gilroy Bold"/>
              </a:rPr>
              <a:t>O!Mega-3 TG</a:t>
            </a:r>
            <a:endParaRPr lang="it-IT" sz="1200" b="0" strike="noStrike" spc="-1">
              <a:latin typeface="Arial"/>
            </a:endParaRPr>
          </a:p>
        </p:txBody>
      </p:sp>
      <p:sp>
        <p:nvSpPr>
          <p:cNvPr id="210" name="Объединяя инновации  и лучшие традиции  заботы о здоровье"/>
          <p:cNvSpPr/>
          <p:nvPr/>
        </p:nvSpPr>
        <p:spPr>
          <a:xfrm>
            <a:off x="436091" y="651060"/>
            <a:ext cx="6984000" cy="1920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buNone/>
              <a:tabLst>
                <a:tab pos="0" algn="l"/>
              </a:tabLst>
            </a:pPr>
            <a:r>
              <a:rPr lang="it-IT" sz="2000" b="0" strike="noStrike" spc="-1" dirty="0">
                <a:solidFill>
                  <a:srgbClr val="001F67"/>
                </a:solidFill>
                <a:latin typeface="Gilroy Bold"/>
                <a:ea typeface="Gilroy Bold"/>
              </a:rPr>
              <a:t>Combinando l'innovazione e la migliore tradizione </a:t>
            </a:r>
            <a:endParaRPr lang="it-IT" sz="2000" b="0" strike="noStrike" spc="-1" dirty="0">
              <a:latin typeface="Arial"/>
            </a:endParaRPr>
          </a:p>
          <a:p>
            <a:pPr>
              <a:lnSpc>
                <a:spcPct val="90000"/>
              </a:lnSpc>
              <a:buNone/>
              <a:tabLst>
                <a:tab pos="0" algn="l"/>
              </a:tabLst>
            </a:pPr>
            <a:r>
              <a:rPr lang="it-IT" sz="2000" b="0" strike="noStrike" spc="-1" dirty="0">
                <a:solidFill>
                  <a:srgbClr val="001F67"/>
                </a:solidFill>
                <a:latin typeface="Gilroy Bold"/>
                <a:ea typeface="Gilroy Bold"/>
              </a:rPr>
              <a:t>di cultura del benessere </a:t>
            </a:r>
            <a:endParaRPr lang="it-IT" sz="2000" b="0" strike="noStrike" spc="-1" dirty="0">
              <a:latin typeface="Arial"/>
            </a:endParaRPr>
          </a:p>
          <a:p>
            <a:pPr>
              <a:lnSpc>
                <a:spcPct val="90000"/>
              </a:lnSpc>
              <a:buNone/>
              <a:tabLst>
                <a:tab pos="0" algn="l"/>
              </a:tabLst>
            </a:pPr>
            <a:endParaRPr lang="it-IT" sz="2000" b="0" strike="noStrike" spc="-1" dirty="0">
              <a:latin typeface="Arial"/>
            </a:endParaRPr>
          </a:p>
          <a:p>
            <a:pPr>
              <a:lnSpc>
                <a:spcPct val="90000"/>
              </a:lnSpc>
              <a:buNone/>
              <a:tabLst>
                <a:tab pos="0" algn="l"/>
              </a:tabLst>
            </a:pPr>
            <a:r>
              <a:rPr lang="it-IT" sz="2000" b="0" strike="noStrike" spc="-1" dirty="0">
                <a:solidFill>
                  <a:srgbClr val="001F67"/>
                </a:solidFill>
                <a:latin typeface="Gilroy Bold"/>
                <a:ea typeface="Gilroy Bold"/>
              </a:rPr>
              <a:t>abbiamo creato per te O!Mega-3 TG, </a:t>
            </a:r>
            <a:endParaRPr lang="it-IT" sz="2000" b="0" strike="noStrike" spc="-1" dirty="0">
              <a:latin typeface="Arial"/>
            </a:endParaRPr>
          </a:p>
          <a:p>
            <a:pPr>
              <a:lnSpc>
                <a:spcPct val="90000"/>
              </a:lnSpc>
              <a:buNone/>
              <a:tabLst>
                <a:tab pos="0" algn="l"/>
              </a:tabLst>
            </a:pPr>
            <a:r>
              <a:rPr lang="it-IT" sz="2000" b="0" strike="noStrike" spc="-1" dirty="0">
                <a:solidFill>
                  <a:srgbClr val="001F67"/>
                </a:solidFill>
                <a:latin typeface="Gilroy Bold"/>
                <a:ea typeface="Gilroy Bold"/>
              </a:rPr>
              <a:t>un prodotto esclusivo per supportare </a:t>
            </a:r>
            <a:endParaRPr lang="it-IT" sz="2000" b="0" strike="noStrike" spc="-1" dirty="0">
              <a:latin typeface="Arial"/>
            </a:endParaRPr>
          </a:p>
          <a:p>
            <a:pPr>
              <a:lnSpc>
                <a:spcPct val="90000"/>
              </a:lnSpc>
              <a:buNone/>
              <a:tabLst>
                <a:tab pos="0" algn="l"/>
              </a:tabLst>
            </a:pPr>
            <a:r>
              <a:rPr lang="it-IT" sz="2000" b="0" strike="noStrike" spc="-1" dirty="0">
                <a:solidFill>
                  <a:srgbClr val="001F67"/>
                </a:solidFill>
                <a:latin typeface="Gilroy Bold"/>
                <a:ea typeface="Gilroy Bold"/>
              </a:rPr>
              <a:t>efficacemente il cuore, i vasi sanguigni </a:t>
            </a:r>
            <a:endParaRPr lang="it-IT" sz="2000" b="0" strike="noStrike" spc="-1" dirty="0">
              <a:latin typeface="Arial"/>
            </a:endParaRPr>
          </a:p>
          <a:p>
            <a:pPr>
              <a:lnSpc>
                <a:spcPct val="90000"/>
              </a:lnSpc>
              <a:buNone/>
              <a:tabLst>
                <a:tab pos="0" algn="l"/>
              </a:tabLst>
            </a:pPr>
            <a:r>
              <a:rPr lang="it-IT" sz="2000" b="0" strike="noStrike" spc="-1" dirty="0">
                <a:solidFill>
                  <a:srgbClr val="001F67"/>
                </a:solidFill>
                <a:latin typeface="Gilroy Bold"/>
                <a:ea typeface="Gilroy Bold"/>
              </a:rPr>
              <a:t>e la vista</a:t>
            </a:r>
            <a:endParaRPr lang="it-IT" sz="2000" b="0" strike="noStrike" spc="-1" dirty="0">
              <a:latin typeface="Arial"/>
            </a:endParaRPr>
          </a:p>
        </p:txBody>
      </p:sp>
      <p:pic>
        <p:nvPicPr>
          <p:cNvPr id="211" name="CCI_logo_new_Монтажная область 1.png" descr="CCI_logo_new_Монтажная область 1.png"/>
          <p:cNvPicPr/>
          <p:nvPr/>
        </p:nvPicPr>
        <p:blipFill>
          <a:blip r:embed="rId3"/>
          <a:stretch/>
        </p:blipFill>
        <p:spPr>
          <a:xfrm>
            <a:off x="8013600" y="4782600"/>
            <a:ext cx="812520" cy="203400"/>
          </a:xfrm>
          <a:prstGeom prst="rect">
            <a:avLst/>
          </a:prstGeom>
          <a:ln w="1270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Slide 16_9 - 6.jpg" descr="Slide 16_9 - 6.jpg"/>
          <p:cNvPicPr/>
          <p:nvPr/>
        </p:nvPicPr>
        <p:blipFill>
          <a:blip r:embed="rId3"/>
          <a:stretch/>
        </p:blipFill>
        <p:spPr>
          <a:xfrm>
            <a:off x="0" y="0"/>
            <a:ext cx="9143640" cy="5143320"/>
          </a:xfrm>
          <a:prstGeom prst="rect">
            <a:avLst/>
          </a:prstGeom>
          <a:ln w="12700">
            <a:noFill/>
          </a:ln>
        </p:spPr>
      </p:pic>
      <p:pic>
        <p:nvPicPr>
          <p:cNvPr id="213" name="shutterstock_2079638494.jpg" descr="shutterstock_2079638494.jpg"/>
          <p:cNvPicPr/>
          <p:nvPr/>
        </p:nvPicPr>
        <p:blipFill>
          <a:blip r:embed="rId4"/>
          <a:srcRect t="3612" b="3612"/>
          <a:stretch/>
        </p:blipFill>
        <p:spPr>
          <a:xfrm>
            <a:off x="-1440" y="1440"/>
            <a:ext cx="9143640" cy="5155920"/>
          </a:xfrm>
          <a:prstGeom prst="rect">
            <a:avLst/>
          </a:prstGeom>
          <a:ln w="12700">
            <a:noFill/>
          </a:ln>
        </p:spPr>
      </p:pic>
      <p:grpSp>
        <p:nvGrpSpPr>
          <p:cNvPr id="214" name="М"/>
          <p:cNvGrpSpPr/>
          <p:nvPr/>
        </p:nvGrpSpPr>
        <p:grpSpPr>
          <a:xfrm>
            <a:off x="-272880" y="-266760"/>
            <a:ext cx="9689760" cy="5651280"/>
            <a:chOff x="-272880" y="-266760"/>
            <a:chExt cx="9689760" cy="5651280"/>
          </a:xfrm>
        </p:grpSpPr>
        <p:sp>
          <p:nvSpPr>
            <p:cNvPr id="215" name="Прямоугольник"/>
            <p:cNvSpPr/>
            <p:nvPr/>
          </p:nvSpPr>
          <p:spPr>
            <a:xfrm>
              <a:off x="-272880" y="-266760"/>
              <a:ext cx="9689760" cy="5651280"/>
            </a:xfrm>
            <a:prstGeom prst="rect">
              <a:avLst/>
            </a:prstGeom>
            <a:solidFill>
              <a:srgbClr val="000000">
                <a:alpha val="47000"/>
              </a:srgbClr>
            </a:solidFill>
            <a:ln w="12700">
              <a:noFill/>
            </a:ln>
          </p:spPr>
          <p:style>
            <a:lnRef idx="0">
              <a:scrgbClr r="0" g="0" b="0"/>
            </a:lnRef>
            <a:fillRef idx="0">
              <a:scrgbClr r="0" g="0" b="0"/>
            </a:fillRef>
            <a:effectRef idx="0">
              <a:scrgbClr r="0" g="0" b="0"/>
            </a:effectRef>
            <a:fontRef idx="minor"/>
          </p:style>
        </p:sp>
        <p:sp>
          <p:nvSpPr>
            <p:cNvPr id="216" name="М"/>
            <p:cNvSpPr/>
            <p:nvPr/>
          </p:nvSpPr>
          <p:spPr>
            <a:xfrm>
              <a:off x="-272880" y="-266760"/>
              <a:ext cx="9689760" cy="212760"/>
            </a:xfrm>
            <a:prstGeom prst="rect">
              <a:avLst/>
            </a:prstGeom>
            <a:noFill/>
            <a:ln w="12700">
              <a:noFill/>
            </a:ln>
          </p:spPr>
          <p:style>
            <a:lnRef idx="0">
              <a:scrgbClr r="0" g="0" b="0"/>
            </a:lnRef>
            <a:fillRef idx="0">
              <a:scrgbClr r="0" g="0" b="0"/>
            </a:fillRef>
            <a:effectRef idx="0">
              <a:scrgbClr r="0" g="0" b="0"/>
            </a:effectRef>
            <a:fontRef idx="minor"/>
          </p:style>
          <p:txBody>
            <a:bodyPr lIns="0" tIns="0" rIns="0" bIns="0" numCol="1" spcCol="0" anchor="t">
              <a:spAutoFit/>
            </a:bodyPr>
            <a:lstStyle/>
            <a:p>
              <a:pPr>
                <a:lnSpc>
                  <a:spcPct val="100000"/>
                </a:lnSpc>
                <a:buNone/>
                <a:tabLst>
                  <a:tab pos="0" algn="l"/>
                </a:tabLst>
              </a:pPr>
              <a:r>
                <a:rPr lang="it-IT" sz="1400" b="0" strike="noStrike" spc="-1">
                  <a:solidFill>
                    <a:srgbClr val="000000"/>
                  </a:solidFill>
                  <a:latin typeface="Arial"/>
                  <a:ea typeface="Arial"/>
                </a:rPr>
                <a:t>М</a:t>
              </a:r>
              <a:endParaRPr lang="it-IT" sz="1400" b="0" strike="noStrike" spc="-1">
                <a:latin typeface="Arial"/>
              </a:endParaRPr>
            </a:p>
          </p:txBody>
        </p:sp>
      </p:grpSp>
      <p:pic>
        <p:nvPicPr>
          <p:cNvPr id="217" name="CCI_logo_new_Монтажная область 1.png" descr="CCI_logo_new_Монтажная область 1.png"/>
          <p:cNvPicPr/>
          <p:nvPr/>
        </p:nvPicPr>
        <p:blipFill>
          <a:blip r:embed="rId5"/>
          <a:stretch/>
        </p:blipFill>
        <p:spPr>
          <a:xfrm>
            <a:off x="8013600" y="4782600"/>
            <a:ext cx="812520" cy="203400"/>
          </a:xfrm>
          <a:prstGeom prst="rect">
            <a:avLst/>
          </a:prstGeom>
          <a:ln w="12700">
            <a:noFill/>
          </a:ln>
        </p:spPr>
      </p:pic>
      <p:sp>
        <p:nvSpPr>
          <p:cNvPr id="218"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FFFFFF"/>
                </a:solidFill>
                <a:latin typeface="Gilroy Bold"/>
                <a:ea typeface="Gilroy Bold"/>
              </a:rPr>
              <a:t>O!Mega-3 TG</a:t>
            </a:r>
            <a:endParaRPr lang="it-IT" sz="1200" b="0" strike="noStrike" spc="-1">
              <a:latin typeface="Arial"/>
            </a:endParaRPr>
          </a:p>
        </p:txBody>
      </p:sp>
      <p:sp>
        <p:nvSpPr>
          <p:cNvPr id="219" name="O!Mega-3 TG"/>
          <p:cNvSpPr/>
          <p:nvPr/>
        </p:nvSpPr>
        <p:spPr>
          <a:xfrm>
            <a:off x="293400" y="406440"/>
            <a:ext cx="2395440" cy="3294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2700" b="0" strike="noStrike" spc="-1" dirty="0">
                <a:solidFill>
                  <a:srgbClr val="FFFFFF"/>
                </a:solidFill>
                <a:latin typeface="Gilroy Bold"/>
                <a:ea typeface="Gilroy Bold"/>
              </a:rPr>
              <a:t>O!Mega-3 TG</a:t>
            </a:r>
            <a:endParaRPr lang="it-IT" sz="2700" b="0" strike="noStrike" spc="-1" dirty="0">
              <a:latin typeface="Arial"/>
            </a:endParaRPr>
          </a:p>
        </p:txBody>
      </p:sp>
      <p:sp>
        <p:nvSpPr>
          <p:cNvPr id="220" name="Содержание активных веществ в 1 капсуле"/>
          <p:cNvSpPr/>
          <p:nvPr/>
        </p:nvSpPr>
        <p:spPr>
          <a:xfrm>
            <a:off x="83520" y="977760"/>
            <a:ext cx="384012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buNone/>
              <a:tabLst>
                <a:tab pos="0" algn="l"/>
              </a:tabLst>
            </a:pPr>
            <a:r>
              <a:rPr lang="it-IT" sz="1500" b="0" strike="noStrike" spc="-1">
                <a:solidFill>
                  <a:srgbClr val="FFFFFF"/>
                </a:solidFill>
                <a:latin typeface="Gilroy Regular"/>
                <a:ea typeface="Gilroy Regular"/>
              </a:rPr>
              <a:t>Contenuto di sostanze attive in 1 capsula</a:t>
            </a:r>
            <a:endParaRPr lang="it-IT" sz="1500" b="0" strike="noStrike" spc="-1">
              <a:latin typeface="Arial"/>
            </a:endParaRPr>
          </a:p>
        </p:txBody>
      </p:sp>
      <p:pic>
        <p:nvPicPr>
          <p:cNvPr id="221" name="Безымянный-1-14.png" descr="Безымянный-1-14.png"/>
          <p:cNvPicPr/>
          <p:nvPr/>
        </p:nvPicPr>
        <p:blipFill>
          <a:blip r:embed="rId6"/>
          <a:srcRect t="1409" b="1409"/>
          <a:stretch/>
        </p:blipFill>
        <p:spPr>
          <a:xfrm>
            <a:off x="3072960" y="3009960"/>
            <a:ext cx="1387800" cy="253800"/>
          </a:xfrm>
          <a:prstGeom prst="rect">
            <a:avLst/>
          </a:prstGeom>
          <a:ln w="12700">
            <a:noFill/>
          </a:ln>
        </p:spPr>
      </p:pic>
      <p:pic>
        <p:nvPicPr>
          <p:cNvPr id="222" name="Безымянный-1-12.png" descr="Безымянный-1-12.png"/>
          <p:cNvPicPr/>
          <p:nvPr/>
        </p:nvPicPr>
        <p:blipFill>
          <a:blip r:embed="rId7"/>
          <a:srcRect t="695" b="695"/>
          <a:stretch/>
        </p:blipFill>
        <p:spPr>
          <a:xfrm>
            <a:off x="1348920" y="2965320"/>
            <a:ext cx="1523520" cy="342720"/>
          </a:xfrm>
          <a:prstGeom prst="rect">
            <a:avLst/>
          </a:prstGeom>
          <a:ln w="12700">
            <a:noFill/>
          </a:ln>
        </p:spPr>
      </p:pic>
      <p:sp>
        <p:nvSpPr>
          <p:cNvPr id="223" name="ЭПК  — 360 мг"/>
          <p:cNvSpPr/>
          <p:nvPr/>
        </p:nvSpPr>
        <p:spPr>
          <a:xfrm>
            <a:off x="1477080" y="3031560"/>
            <a:ext cx="124164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gn="ctr">
              <a:lnSpc>
                <a:spcPct val="100000"/>
              </a:lnSpc>
              <a:buNone/>
              <a:tabLst>
                <a:tab pos="0" algn="l"/>
              </a:tabLst>
            </a:pPr>
            <a:r>
              <a:rPr lang="it-IT" sz="1500" b="0" strike="noStrike" spc="-1">
                <a:solidFill>
                  <a:srgbClr val="FFFFFF"/>
                </a:solidFill>
                <a:latin typeface="Gilroy Regular"/>
                <a:ea typeface="Gilroy Regular"/>
              </a:rPr>
              <a:t>EPA 360 mg  </a:t>
            </a:r>
            <a:endParaRPr lang="it-IT" sz="1500" b="0" strike="noStrike" spc="-1">
              <a:latin typeface="Arial"/>
            </a:endParaRPr>
          </a:p>
        </p:txBody>
      </p:sp>
      <p:sp>
        <p:nvSpPr>
          <p:cNvPr id="224" name="как в ~ 92 г лосося  свободного вылова на пару"/>
          <p:cNvSpPr/>
          <p:nvPr/>
        </p:nvSpPr>
        <p:spPr>
          <a:xfrm>
            <a:off x="4716720" y="2995560"/>
            <a:ext cx="351252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buNone/>
              <a:tabLst>
                <a:tab pos="0" algn="l"/>
              </a:tabLst>
            </a:pPr>
            <a:r>
              <a:rPr lang="it-IT" sz="1500" b="0" i="1" strike="noStrike" spc="-1">
                <a:solidFill>
                  <a:srgbClr val="FFFFFF"/>
                </a:solidFill>
                <a:latin typeface="Gilroy Regular"/>
                <a:ea typeface="Gilroy Regular"/>
              </a:rPr>
              <a:t>come in ~92 g di salmone selvaggio al vapore</a:t>
            </a:r>
            <a:endParaRPr lang="it-IT" sz="1500" b="0" strike="noStrike" spc="-1">
              <a:latin typeface="Arial"/>
            </a:endParaRPr>
          </a:p>
        </p:txBody>
      </p:sp>
      <p:sp>
        <p:nvSpPr>
          <p:cNvPr id="225" name="как в ~ 201 г лосося  свободного вылова на пару"/>
          <p:cNvSpPr/>
          <p:nvPr/>
        </p:nvSpPr>
        <p:spPr>
          <a:xfrm>
            <a:off x="4672800" y="3603600"/>
            <a:ext cx="3608280" cy="68508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buNone/>
              <a:tabLst>
                <a:tab pos="0" algn="l"/>
              </a:tabLst>
            </a:pPr>
            <a:br/>
            <a:r>
              <a:rPr lang="it-IT" sz="1500" b="0" i="1" strike="noStrike" spc="-1">
                <a:solidFill>
                  <a:srgbClr val="FFFFFF"/>
                </a:solidFill>
                <a:latin typeface="Gilroy Regular"/>
                <a:ea typeface="Gilroy Regular"/>
              </a:rPr>
              <a:t>come in ~201 g di salmone selvaggio al vapore</a:t>
            </a:r>
            <a:endParaRPr lang="it-IT" sz="1500" b="0" strike="noStrike" spc="-1">
              <a:latin typeface="Arial"/>
            </a:endParaRPr>
          </a:p>
          <a:p>
            <a:pPr>
              <a:lnSpc>
                <a:spcPct val="100000"/>
              </a:lnSpc>
              <a:buNone/>
              <a:tabLst>
                <a:tab pos="0" algn="l"/>
              </a:tabLst>
            </a:pPr>
            <a:endParaRPr lang="it-IT" sz="1500" b="0" strike="noStrike" spc="-1">
              <a:latin typeface="Arial"/>
            </a:endParaRPr>
          </a:p>
        </p:txBody>
      </p:sp>
      <p:pic>
        <p:nvPicPr>
          <p:cNvPr id="226" name="Безымянный-1-14.png" descr="Безымянный-1-14.png"/>
          <p:cNvPicPr/>
          <p:nvPr/>
        </p:nvPicPr>
        <p:blipFill>
          <a:blip r:embed="rId6"/>
          <a:srcRect t="1409" b="1409"/>
          <a:stretch/>
        </p:blipFill>
        <p:spPr>
          <a:xfrm>
            <a:off x="3072960" y="3822840"/>
            <a:ext cx="1387800" cy="253800"/>
          </a:xfrm>
          <a:prstGeom prst="rect">
            <a:avLst/>
          </a:prstGeom>
          <a:ln w="12700">
            <a:noFill/>
          </a:ln>
        </p:spPr>
      </p:pic>
      <p:sp>
        <p:nvSpPr>
          <p:cNvPr id="227" name="ДГК — 240 мг"/>
          <p:cNvSpPr/>
          <p:nvPr/>
        </p:nvSpPr>
        <p:spPr>
          <a:xfrm>
            <a:off x="1500480" y="3852000"/>
            <a:ext cx="119448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gn="ctr">
              <a:lnSpc>
                <a:spcPct val="100000"/>
              </a:lnSpc>
              <a:buNone/>
              <a:tabLst>
                <a:tab pos="0" algn="l"/>
              </a:tabLst>
            </a:pPr>
            <a:r>
              <a:rPr lang="it-IT" sz="1500" b="0" strike="noStrike" spc="-1">
                <a:solidFill>
                  <a:srgbClr val="FFFFFF"/>
                </a:solidFill>
                <a:latin typeface="Gilroy Regular"/>
                <a:ea typeface="Gilroy Regular"/>
              </a:rPr>
              <a:t>DHA 240 mg</a:t>
            </a:r>
            <a:endParaRPr lang="it-IT" sz="1500" b="0" strike="noStrike" spc="-1">
              <a:latin typeface="Arial"/>
            </a:endParaRPr>
          </a:p>
        </p:txBody>
      </p:sp>
      <p:pic>
        <p:nvPicPr>
          <p:cNvPr id="228" name="Безымянный-1-12.png" descr="Безымянный-1-12.png"/>
          <p:cNvPicPr/>
          <p:nvPr/>
        </p:nvPicPr>
        <p:blipFill>
          <a:blip r:embed="rId7"/>
          <a:srcRect t="695" b="695"/>
          <a:stretch/>
        </p:blipFill>
        <p:spPr>
          <a:xfrm>
            <a:off x="1377720" y="3778200"/>
            <a:ext cx="1523520" cy="342720"/>
          </a:xfrm>
          <a:prstGeom prst="rect">
            <a:avLst/>
          </a:prstGeom>
          <a:ln w="12700">
            <a:noFill/>
          </a:ln>
        </p:spPr>
      </p:pic>
      <p:grpSp>
        <p:nvGrpSpPr>
          <p:cNvPr id="229" name="Группа"/>
          <p:cNvGrpSpPr/>
          <p:nvPr/>
        </p:nvGrpSpPr>
        <p:grpSpPr>
          <a:xfrm>
            <a:off x="660240" y="1708920"/>
            <a:ext cx="3327840" cy="878760"/>
            <a:chOff x="660240" y="1708920"/>
            <a:chExt cx="3327840" cy="878760"/>
          </a:xfrm>
        </p:grpSpPr>
        <p:sp>
          <p:nvSpPr>
            <p:cNvPr id="230" name="Рыбный жир — 1000 мг"/>
            <p:cNvSpPr/>
            <p:nvPr/>
          </p:nvSpPr>
          <p:spPr>
            <a:xfrm>
              <a:off x="949140" y="1739422"/>
              <a:ext cx="243180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500" b="0" strike="noStrike" spc="-1" dirty="0">
                  <a:solidFill>
                    <a:srgbClr val="FFFFFF"/>
                  </a:solidFill>
                  <a:latin typeface="Gilroy Bold"/>
                  <a:ea typeface="Gilroy Bold"/>
                </a:rPr>
                <a:t>Olio di pesce - 1000 mg</a:t>
              </a:r>
              <a:endParaRPr lang="it-IT" sz="1500" b="0" strike="noStrike" spc="-1" dirty="0">
                <a:latin typeface="Arial"/>
              </a:endParaRPr>
            </a:p>
          </p:txBody>
        </p:sp>
        <p:sp>
          <p:nvSpPr>
            <p:cNvPr id="231" name="Омега-3 — 650 мг, в том числе:"/>
            <p:cNvSpPr/>
            <p:nvPr/>
          </p:nvSpPr>
          <p:spPr>
            <a:xfrm>
              <a:off x="1348920" y="2342880"/>
              <a:ext cx="263916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500" b="0" strike="noStrike" spc="-1" dirty="0">
                  <a:solidFill>
                    <a:srgbClr val="FFFFFF"/>
                  </a:solidFill>
                  <a:latin typeface="Gilroy Bold"/>
                  <a:ea typeface="Gilroy Bold"/>
                </a:rPr>
                <a:t>Omega-3 - 650 mg, di cui:</a:t>
              </a:r>
              <a:endParaRPr lang="it-IT" sz="1500" b="0" strike="noStrike" spc="-1" dirty="0">
                <a:latin typeface="Arial"/>
              </a:endParaRPr>
            </a:p>
          </p:txBody>
        </p:sp>
        <p:pic>
          <p:nvPicPr>
            <p:cNvPr id="232" name="Безымянный-1-46.png" descr="Безымянный-1-46.png"/>
            <p:cNvPicPr/>
            <p:nvPr/>
          </p:nvPicPr>
          <p:blipFill>
            <a:blip r:embed="rId8"/>
            <a:srcRect t="310"/>
            <a:stretch/>
          </p:blipFill>
          <p:spPr>
            <a:xfrm>
              <a:off x="660240" y="1708920"/>
              <a:ext cx="577800" cy="878760"/>
            </a:xfrm>
            <a:prstGeom prst="rect">
              <a:avLst/>
            </a:prstGeom>
            <a:ln w="12700">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Slide 16_9 - 6.jpg" descr="Slide 16_9 - 6.jpg"/>
          <p:cNvPicPr/>
          <p:nvPr/>
        </p:nvPicPr>
        <p:blipFill>
          <a:blip r:embed="rId2"/>
          <a:stretch/>
        </p:blipFill>
        <p:spPr>
          <a:xfrm>
            <a:off x="0" y="0"/>
            <a:ext cx="9143640" cy="5143320"/>
          </a:xfrm>
          <a:prstGeom prst="rect">
            <a:avLst/>
          </a:prstGeom>
          <a:ln w="12700">
            <a:noFill/>
          </a:ln>
        </p:spPr>
      </p:pic>
      <p:pic>
        <p:nvPicPr>
          <p:cNvPr id="234" name="shutterstock_1444306760.jpg" descr="shutterstock_1444306760.jpg"/>
          <p:cNvPicPr/>
          <p:nvPr/>
        </p:nvPicPr>
        <p:blipFill>
          <a:blip r:embed="rId3"/>
          <a:srcRect t="15418" b="5"/>
          <a:stretch/>
        </p:blipFill>
        <p:spPr>
          <a:xfrm rot="10800000" flipH="1">
            <a:off x="-1440" y="1440"/>
            <a:ext cx="9143640" cy="5155920"/>
          </a:xfrm>
          <a:prstGeom prst="rect">
            <a:avLst/>
          </a:prstGeom>
          <a:ln w="12700">
            <a:noFill/>
          </a:ln>
        </p:spPr>
      </p:pic>
      <p:grpSp>
        <p:nvGrpSpPr>
          <p:cNvPr id="235" name="ZZZZ"/>
          <p:cNvGrpSpPr/>
          <p:nvPr/>
        </p:nvGrpSpPr>
        <p:grpSpPr>
          <a:xfrm>
            <a:off x="-272880" y="-254160"/>
            <a:ext cx="9689760" cy="5651280"/>
            <a:chOff x="-272880" y="-254160"/>
            <a:chExt cx="9689760" cy="5651280"/>
          </a:xfrm>
        </p:grpSpPr>
        <p:sp>
          <p:nvSpPr>
            <p:cNvPr id="236" name="Прямоугольник"/>
            <p:cNvSpPr/>
            <p:nvPr/>
          </p:nvSpPr>
          <p:spPr>
            <a:xfrm>
              <a:off x="-272880" y="-254160"/>
              <a:ext cx="9689760" cy="5651280"/>
            </a:xfrm>
            <a:prstGeom prst="rect">
              <a:avLst/>
            </a:prstGeom>
            <a:solidFill>
              <a:srgbClr val="000000">
                <a:alpha val="40000"/>
              </a:srgbClr>
            </a:solidFill>
            <a:ln w="12700">
              <a:noFill/>
            </a:ln>
          </p:spPr>
          <p:style>
            <a:lnRef idx="0">
              <a:scrgbClr r="0" g="0" b="0"/>
            </a:lnRef>
            <a:fillRef idx="0">
              <a:scrgbClr r="0" g="0" b="0"/>
            </a:fillRef>
            <a:effectRef idx="0">
              <a:scrgbClr r="0" g="0" b="0"/>
            </a:effectRef>
            <a:fontRef idx="minor"/>
          </p:style>
        </p:sp>
        <p:sp>
          <p:nvSpPr>
            <p:cNvPr id="237" name="ZZZZ"/>
            <p:cNvSpPr/>
            <p:nvPr/>
          </p:nvSpPr>
          <p:spPr>
            <a:xfrm>
              <a:off x="-272880" y="-254160"/>
              <a:ext cx="9689760" cy="212760"/>
            </a:xfrm>
            <a:prstGeom prst="rect">
              <a:avLst/>
            </a:prstGeom>
            <a:noFill/>
            <a:ln w="12700">
              <a:noFill/>
            </a:ln>
          </p:spPr>
          <p:style>
            <a:lnRef idx="0">
              <a:scrgbClr r="0" g="0" b="0"/>
            </a:lnRef>
            <a:fillRef idx="0">
              <a:scrgbClr r="0" g="0" b="0"/>
            </a:fillRef>
            <a:effectRef idx="0">
              <a:scrgbClr r="0" g="0" b="0"/>
            </a:effectRef>
            <a:fontRef idx="minor"/>
          </p:style>
          <p:txBody>
            <a:bodyPr lIns="0" tIns="0" rIns="0" bIns="0" numCol="1" spcCol="0" anchor="t">
              <a:spAutoFit/>
            </a:bodyPr>
            <a:lstStyle/>
            <a:p>
              <a:pPr>
                <a:lnSpc>
                  <a:spcPct val="100000"/>
                </a:lnSpc>
                <a:buNone/>
                <a:tabLst>
                  <a:tab pos="0" algn="l"/>
                </a:tabLst>
              </a:pPr>
              <a:r>
                <a:rPr lang="it-IT" sz="1400" b="0" strike="noStrike" spc="-1">
                  <a:solidFill>
                    <a:srgbClr val="000000"/>
                  </a:solidFill>
                  <a:latin typeface="Arial"/>
                  <a:ea typeface="Arial"/>
                </a:rPr>
                <a:t>ZZZZ</a:t>
              </a:r>
              <a:endParaRPr lang="it-IT" sz="1400" b="0" strike="noStrike" spc="-1">
                <a:latin typeface="Arial"/>
              </a:endParaRPr>
            </a:p>
          </p:txBody>
        </p:sp>
      </p:grpSp>
      <p:pic>
        <p:nvPicPr>
          <p:cNvPr id="238" name="CCI_logo_new_Монтажная область 1.png" descr="CCI_logo_new_Монтажная область 1.png"/>
          <p:cNvPicPr/>
          <p:nvPr/>
        </p:nvPicPr>
        <p:blipFill>
          <a:blip r:embed="rId4"/>
          <a:stretch/>
        </p:blipFill>
        <p:spPr>
          <a:xfrm>
            <a:off x="8013600" y="4782600"/>
            <a:ext cx="812520" cy="203400"/>
          </a:xfrm>
          <a:prstGeom prst="rect">
            <a:avLst/>
          </a:prstGeom>
          <a:ln w="12700">
            <a:noFill/>
          </a:ln>
        </p:spPr>
      </p:pic>
      <p:sp>
        <p:nvSpPr>
          <p:cNvPr id="239" name="O!Mega-3 TG: та самая — восстановленная…"/>
          <p:cNvSpPr/>
          <p:nvPr/>
        </p:nvSpPr>
        <p:spPr>
          <a:xfrm>
            <a:off x="424980" y="429480"/>
            <a:ext cx="9128520" cy="3704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buNone/>
              <a:tabLst>
                <a:tab pos="0" algn="l"/>
              </a:tabLst>
            </a:pPr>
            <a:r>
              <a:rPr lang="it-IT" sz="2700" b="0" strike="noStrike" spc="-1" dirty="0">
                <a:solidFill>
                  <a:srgbClr val="FFFFFF"/>
                </a:solidFill>
                <a:latin typeface="Gilroy Bold"/>
                <a:ea typeface="Gilroy Bold"/>
              </a:rPr>
              <a:t>O!Mega-3 TG in forma di trigliceridi </a:t>
            </a:r>
            <a:r>
              <a:rPr lang="it-IT" sz="2700" b="0" strike="noStrike" spc="-1" dirty="0" err="1">
                <a:solidFill>
                  <a:srgbClr val="FFFFFF"/>
                </a:solidFill>
                <a:latin typeface="Gilroy Bold"/>
                <a:ea typeface="Gilroy Bold"/>
              </a:rPr>
              <a:t>riesterificati</a:t>
            </a:r>
            <a:r>
              <a:rPr lang="it-IT" sz="2700" b="0" strike="noStrike" spc="-1" dirty="0">
                <a:solidFill>
                  <a:srgbClr val="FFFFFF"/>
                </a:solidFill>
                <a:latin typeface="Gilroy Bold"/>
                <a:ea typeface="Gilroy Bold"/>
              </a:rPr>
              <a:t> </a:t>
            </a:r>
            <a:endParaRPr lang="it-IT" sz="2700" b="0" strike="noStrike" spc="-1" dirty="0">
              <a:latin typeface="Arial"/>
            </a:endParaRPr>
          </a:p>
        </p:txBody>
      </p:sp>
      <p:sp>
        <p:nvSpPr>
          <p:cNvPr id="240"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FFFFFF"/>
                </a:solidFill>
                <a:latin typeface="Gilroy Bold"/>
                <a:ea typeface="Gilroy Bold"/>
              </a:rPr>
              <a:t>O!Mega-3 TG</a:t>
            </a:r>
            <a:endParaRPr lang="it-IT" sz="1200" b="0" strike="noStrike" spc="-1">
              <a:latin typeface="Arial"/>
            </a:endParaRPr>
          </a:p>
        </p:txBody>
      </p:sp>
      <p:grpSp>
        <p:nvGrpSpPr>
          <p:cNvPr id="241" name="Группа"/>
          <p:cNvGrpSpPr/>
          <p:nvPr/>
        </p:nvGrpSpPr>
        <p:grpSpPr>
          <a:xfrm>
            <a:off x="1493640" y="1714320"/>
            <a:ext cx="6156360" cy="2352240"/>
            <a:chOff x="1493640" y="1714320"/>
            <a:chExt cx="6156360" cy="2352240"/>
          </a:xfrm>
        </p:grpSpPr>
        <p:grpSp>
          <p:nvGrpSpPr>
            <p:cNvPr id="242" name="Группа"/>
            <p:cNvGrpSpPr/>
            <p:nvPr/>
          </p:nvGrpSpPr>
          <p:grpSpPr>
            <a:xfrm>
              <a:off x="4862880" y="1714320"/>
              <a:ext cx="2787120" cy="1896480"/>
              <a:chOff x="4862880" y="1714320"/>
              <a:chExt cx="2787120" cy="1896480"/>
            </a:xfrm>
          </p:grpSpPr>
          <p:sp>
            <p:nvSpPr>
              <p:cNvPr id="243" name="Форма, близкая к природной"/>
              <p:cNvSpPr/>
              <p:nvPr/>
            </p:nvSpPr>
            <p:spPr>
              <a:xfrm>
                <a:off x="4862880" y="3382200"/>
                <a:ext cx="2787120" cy="228600"/>
              </a:xfrm>
              <a:prstGeom prst="rect">
                <a:avLst/>
              </a:prstGeom>
              <a:noFill/>
              <a:ln w="12700">
                <a:noFill/>
              </a:ln>
            </p:spPr>
            <p:style>
              <a:lnRef idx="0">
                <a:scrgbClr r="0" g="0" b="0"/>
              </a:lnRef>
              <a:fillRef idx="0">
                <a:scrgbClr r="0" g="0" b="0"/>
              </a:fillRef>
              <a:effectRef idx="0">
                <a:scrgbClr r="0" g="0" b="0"/>
              </a:effectRef>
              <a:fontRef idx="minor"/>
            </p:style>
            <p:txBody>
              <a:bodyPr lIns="0" tIns="0" rIns="0" bIns="0" numCol="1" spcCol="0" anchor="t">
                <a:spAutoFit/>
              </a:bodyPr>
              <a:lstStyle/>
              <a:p>
                <a:pPr algn="ctr">
                  <a:lnSpc>
                    <a:spcPct val="100000"/>
                  </a:lnSpc>
                  <a:buNone/>
                  <a:tabLst>
                    <a:tab pos="0" algn="l"/>
                  </a:tabLst>
                </a:pPr>
                <a:r>
                  <a:rPr lang="it-IT" sz="1500" b="0" strike="noStrike" spc="-1">
                    <a:solidFill>
                      <a:srgbClr val="FFFFFF"/>
                    </a:solidFill>
                    <a:latin typeface="Gilroy Regular"/>
                    <a:ea typeface="Gilroy Regular"/>
                  </a:rPr>
                  <a:t>Simile alla forma naturale</a:t>
                </a:r>
                <a:endParaRPr lang="it-IT" sz="1500" b="0" strike="noStrike" spc="-1">
                  <a:latin typeface="Arial"/>
                </a:endParaRPr>
              </a:p>
            </p:txBody>
          </p:sp>
          <p:pic>
            <p:nvPicPr>
              <p:cNvPr id="244" name="Безымянный-1 (1)-09.png" descr="Безымянный-1 (1)-09.png"/>
              <p:cNvPicPr/>
              <p:nvPr/>
            </p:nvPicPr>
            <p:blipFill>
              <a:blip r:embed="rId5"/>
              <a:stretch/>
            </p:blipFill>
            <p:spPr>
              <a:xfrm>
                <a:off x="5489280" y="1714320"/>
                <a:ext cx="1533960" cy="1533960"/>
              </a:xfrm>
              <a:prstGeom prst="rect">
                <a:avLst/>
              </a:prstGeom>
              <a:ln w="12700">
                <a:noFill/>
              </a:ln>
            </p:spPr>
          </p:pic>
        </p:grpSp>
        <p:grpSp>
          <p:nvGrpSpPr>
            <p:cNvPr id="245" name="Группа"/>
            <p:cNvGrpSpPr/>
            <p:nvPr/>
          </p:nvGrpSpPr>
          <p:grpSpPr>
            <a:xfrm>
              <a:off x="1493640" y="1714680"/>
              <a:ext cx="2648160" cy="2351880"/>
              <a:chOff x="1493640" y="1714680"/>
              <a:chExt cx="2648160" cy="2351880"/>
            </a:xfrm>
          </p:grpSpPr>
          <p:sp>
            <p:nvSpPr>
              <p:cNvPr id="246" name="Повышенная концентрация  ЭПК и ДГК в продукте"/>
              <p:cNvSpPr/>
              <p:nvPr/>
            </p:nvSpPr>
            <p:spPr>
              <a:xfrm>
                <a:off x="1493640" y="3382200"/>
                <a:ext cx="2648160" cy="684360"/>
              </a:xfrm>
              <a:prstGeom prst="rect">
                <a:avLst/>
              </a:prstGeom>
              <a:noFill/>
              <a:ln w="12700">
                <a:noFill/>
              </a:ln>
            </p:spPr>
            <p:style>
              <a:lnRef idx="0">
                <a:scrgbClr r="0" g="0" b="0"/>
              </a:lnRef>
              <a:fillRef idx="0">
                <a:scrgbClr r="0" g="0" b="0"/>
              </a:fillRef>
              <a:effectRef idx="0">
                <a:scrgbClr r="0" g="0" b="0"/>
              </a:effectRef>
              <a:fontRef idx="minor"/>
            </p:style>
            <p:txBody>
              <a:bodyPr lIns="0" tIns="0" rIns="0" bIns="0" numCol="1" spcCol="0" anchor="t">
                <a:spAutoFit/>
              </a:bodyPr>
              <a:lstStyle/>
              <a:p>
                <a:pPr algn="ctr">
                  <a:lnSpc>
                    <a:spcPct val="100000"/>
                  </a:lnSpc>
                  <a:buNone/>
                  <a:tabLst>
                    <a:tab pos="0" algn="l"/>
                  </a:tabLst>
                </a:pPr>
                <a:r>
                  <a:rPr lang="it-IT" sz="1500" b="0" strike="noStrike" spc="-1">
                    <a:solidFill>
                      <a:srgbClr val="FFFFFF"/>
                    </a:solidFill>
                    <a:latin typeface="Gilroy Regular"/>
                    <a:ea typeface="Gilroy Regular"/>
                  </a:rPr>
                  <a:t>Aumento della concentrazione </a:t>
                </a:r>
                <a:endParaRPr lang="it-IT" sz="1500" b="0" strike="noStrike" spc="-1">
                  <a:latin typeface="Arial"/>
                </a:endParaRPr>
              </a:p>
              <a:p>
                <a:pPr algn="ctr">
                  <a:lnSpc>
                    <a:spcPct val="100000"/>
                  </a:lnSpc>
                  <a:buNone/>
                  <a:tabLst>
                    <a:tab pos="0" algn="l"/>
                  </a:tabLst>
                </a:pPr>
                <a:r>
                  <a:rPr lang="it-IT" sz="1500" b="0" strike="noStrike" spc="-1">
                    <a:solidFill>
                      <a:srgbClr val="FFFFFF"/>
                    </a:solidFill>
                    <a:latin typeface="Gilroy Regular"/>
                    <a:ea typeface="Gilroy Regular"/>
                  </a:rPr>
                  <a:t>di EPA e DHA </a:t>
                </a:r>
                <a:endParaRPr lang="it-IT" sz="1500" b="0" strike="noStrike" spc="-1">
                  <a:latin typeface="Arial"/>
                </a:endParaRPr>
              </a:p>
            </p:txBody>
          </p:sp>
          <p:pic>
            <p:nvPicPr>
              <p:cNvPr id="247" name="Безымянный-1-16.png" descr="Безымянный-1-16.png"/>
              <p:cNvPicPr/>
              <p:nvPr/>
            </p:nvPicPr>
            <p:blipFill>
              <a:blip r:embed="rId6"/>
              <a:stretch/>
            </p:blipFill>
            <p:spPr>
              <a:xfrm>
                <a:off x="2050920" y="1714680"/>
                <a:ext cx="1533960" cy="1533960"/>
              </a:xfrm>
              <a:prstGeom prst="rect">
                <a:avLst/>
              </a:prstGeom>
              <a:ln w="12700">
                <a:noFill/>
              </a:ln>
            </p:spPr>
          </p:pic>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Slide 16_9 - 6.jpg" descr="Slide 16_9 - 6.jpg"/>
          <p:cNvPicPr/>
          <p:nvPr/>
        </p:nvPicPr>
        <p:blipFill>
          <a:blip r:embed="rId2"/>
          <a:stretch/>
        </p:blipFill>
        <p:spPr>
          <a:xfrm>
            <a:off x="0" y="0"/>
            <a:ext cx="9143640" cy="5143320"/>
          </a:xfrm>
          <a:prstGeom prst="rect">
            <a:avLst/>
          </a:prstGeom>
          <a:ln w="12700">
            <a:noFill/>
          </a:ln>
        </p:spPr>
      </p:pic>
      <p:pic>
        <p:nvPicPr>
          <p:cNvPr id="249" name="pexels-garrison-gao-8903205.jpg" descr="pexels-garrison-gao-8903205.jpg"/>
          <p:cNvPicPr/>
          <p:nvPr/>
        </p:nvPicPr>
        <p:blipFill>
          <a:blip r:embed="rId3"/>
          <a:srcRect t="31205" b="31205"/>
          <a:stretch/>
        </p:blipFill>
        <p:spPr>
          <a:xfrm rot="10800000" flipH="1">
            <a:off x="-1440" y="1440"/>
            <a:ext cx="9143640" cy="5155920"/>
          </a:xfrm>
          <a:prstGeom prst="rect">
            <a:avLst/>
          </a:prstGeom>
          <a:ln w="12700">
            <a:noFill/>
          </a:ln>
        </p:spPr>
      </p:pic>
      <p:grpSp>
        <p:nvGrpSpPr>
          <p:cNvPr id="250" name="ZZZZ"/>
          <p:cNvGrpSpPr/>
          <p:nvPr/>
        </p:nvGrpSpPr>
        <p:grpSpPr>
          <a:xfrm>
            <a:off x="-272880" y="-253890"/>
            <a:ext cx="9689760" cy="5651280"/>
            <a:chOff x="-272880" y="-216000"/>
            <a:chExt cx="9689760" cy="5651280"/>
          </a:xfrm>
        </p:grpSpPr>
        <p:sp>
          <p:nvSpPr>
            <p:cNvPr id="251" name="Прямоугольник"/>
            <p:cNvSpPr/>
            <p:nvPr/>
          </p:nvSpPr>
          <p:spPr>
            <a:xfrm>
              <a:off x="-272880" y="-216000"/>
              <a:ext cx="9689760" cy="5651280"/>
            </a:xfrm>
            <a:prstGeom prst="rect">
              <a:avLst/>
            </a:prstGeom>
            <a:solidFill>
              <a:srgbClr val="000000">
                <a:alpha val="46000"/>
              </a:srgbClr>
            </a:solidFill>
            <a:ln w="12700">
              <a:noFill/>
            </a:ln>
          </p:spPr>
          <p:style>
            <a:lnRef idx="0">
              <a:scrgbClr r="0" g="0" b="0"/>
            </a:lnRef>
            <a:fillRef idx="0">
              <a:scrgbClr r="0" g="0" b="0"/>
            </a:fillRef>
            <a:effectRef idx="0">
              <a:scrgbClr r="0" g="0" b="0"/>
            </a:effectRef>
            <a:fontRef idx="minor"/>
          </p:style>
        </p:sp>
        <p:sp>
          <p:nvSpPr>
            <p:cNvPr id="252" name="ZZZZ"/>
            <p:cNvSpPr/>
            <p:nvPr/>
          </p:nvSpPr>
          <p:spPr>
            <a:xfrm>
              <a:off x="-272880" y="-216000"/>
              <a:ext cx="9689760" cy="212760"/>
            </a:xfrm>
            <a:prstGeom prst="rect">
              <a:avLst/>
            </a:prstGeom>
            <a:noFill/>
            <a:ln w="12700">
              <a:noFill/>
            </a:ln>
          </p:spPr>
          <p:style>
            <a:lnRef idx="0">
              <a:scrgbClr r="0" g="0" b="0"/>
            </a:lnRef>
            <a:fillRef idx="0">
              <a:scrgbClr r="0" g="0" b="0"/>
            </a:fillRef>
            <a:effectRef idx="0">
              <a:scrgbClr r="0" g="0" b="0"/>
            </a:effectRef>
            <a:fontRef idx="minor"/>
          </p:style>
          <p:txBody>
            <a:bodyPr lIns="0" tIns="0" rIns="0" bIns="0" numCol="1" spcCol="0" anchor="t">
              <a:spAutoFit/>
            </a:bodyPr>
            <a:lstStyle/>
            <a:p>
              <a:pPr>
                <a:lnSpc>
                  <a:spcPct val="100000"/>
                </a:lnSpc>
                <a:buNone/>
                <a:tabLst>
                  <a:tab pos="0" algn="l"/>
                </a:tabLst>
              </a:pPr>
              <a:r>
                <a:rPr lang="it-IT" sz="1400" b="0" strike="noStrike" spc="-1">
                  <a:solidFill>
                    <a:srgbClr val="000000"/>
                  </a:solidFill>
                  <a:latin typeface="Arial"/>
                  <a:ea typeface="Arial"/>
                </a:rPr>
                <a:t>ZZZZ</a:t>
              </a:r>
              <a:endParaRPr lang="it-IT" sz="1400" b="0" strike="noStrike" spc="-1">
                <a:latin typeface="Arial"/>
              </a:endParaRPr>
            </a:p>
          </p:txBody>
        </p:sp>
      </p:grpSp>
      <p:pic>
        <p:nvPicPr>
          <p:cNvPr id="253" name="CCI_logo_new_Монтажная область 1.png" descr="CCI_logo_new_Монтажная область 1.png"/>
          <p:cNvPicPr/>
          <p:nvPr/>
        </p:nvPicPr>
        <p:blipFill>
          <a:blip r:embed="rId4"/>
          <a:stretch/>
        </p:blipFill>
        <p:spPr>
          <a:xfrm>
            <a:off x="8013600" y="4782600"/>
            <a:ext cx="812520" cy="203400"/>
          </a:xfrm>
          <a:prstGeom prst="rect">
            <a:avLst/>
          </a:prstGeom>
          <a:ln w="12700">
            <a:noFill/>
          </a:ln>
        </p:spPr>
      </p:pic>
      <p:sp>
        <p:nvSpPr>
          <p:cNvPr id="254" name="O!Mega-3 TG: богатство Тихого  и Атлантического океанов"/>
          <p:cNvSpPr/>
          <p:nvPr/>
        </p:nvSpPr>
        <p:spPr>
          <a:xfrm>
            <a:off x="338040" y="480502"/>
            <a:ext cx="5170518" cy="747897"/>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buNone/>
              <a:tabLst>
                <a:tab pos="0" algn="l"/>
              </a:tabLst>
            </a:pPr>
            <a:r>
              <a:rPr lang="it-IT" sz="2700" b="0" strike="noStrike" spc="-1" dirty="0">
                <a:solidFill>
                  <a:srgbClr val="FFFFFF"/>
                </a:solidFill>
                <a:latin typeface="Gilroy Bold"/>
                <a:ea typeface="Gilroy Bold"/>
              </a:rPr>
              <a:t>O!Mega-3 TG: la ricchezza degli</a:t>
            </a:r>
            <a:br>
              <a:rPr lang="it-IT" sz="2700" b="0" strike="noStrike" spc="-1" dirty="0">
                <a:solidFill>
                  <a:srgbClr val="FFFFFF"/>
                </a:solidFill>
                <a:latin typeface="Gilroy Bold"/>
                <a:ea typeface="Gilroy Bold"/>
              </a:rPr>
            </a:br>
            <a:r>
              <a:rPr lang="it-IT" sz="2700" b="0" strike="noStrike" spc="-1" dirty="0">
                <a:solidFill>
                  <a:srgbClr val="FFFFFF"/>
                </a:solidFill>
                <a:latin typeface="Gilroy Bold"/>
                <a:ea typeface="Gilroy Bold"/>
              </a:rPr>
              <a:t>oceani Pacifico e Atlantico</a:t>
            </a:r>
            <a:endParaRPr lang="it-IT" sz="2700" b="0" strike="noStrike" spc="-1" dirty="0">
              <a:latin typeface="Arial"/>
            </a:endParaRPr>
          </a:p>
        </p:txBody>
      </p:sp>
      <p:sp>
        <p:nvSpPr>
          <p:cNvPr id="255"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FFFFFF"/>
                </a:solidFill>
                <a:latin typeface="Gilroy Bold"/>
                <a:ea typeface="Gilroy Bold"/>
              </a:rPr>
              <a:t>O!Mega-3 TG</a:t>
            </a:r>
            <a:endParaRPr lang="it-IT" sz="1200" b="0" strike="noStrike" spc="-1">
              <a:latin typeface="Arial"/>
            </a:endParaRPr>
          </a:p>
        </p:txBody>
      </p:sp>
      <p:sp>
        <p:nvSpPr>
          <p:cNvPr id="256" name="Рыбный жир для производства продукта добывают…"/>
          <p:cNvSpPr/>
          <p:nvPr/>
        </p:nvSpPr>
        <p:spPr>
          <a:xfrm>
            <a:off x="381420" y="1511370"/>
            <a:ext cx="5841000" cy="4568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buNone/>
              <a:tabLst>
                <a:tab pos="0" algn="l"/>
              </a:tabLst>
            </a:pPr>
            <a:r>
              <a:rPr lang="it-IT" sz="1500" b="0" strike="noStrike" spc="-1" dirty="0">
                <a:solidFill>
                  <a:srgbClr val="FFFFFF"/>
                </a:solidFill>
                <a:latin typeface="Gilroy Regular"/>
                <a:ea typeface="Gilroy Regular"/>
              </a:rPr>
              <a:t>L'olio di pesce impiegato per questo integratore viene estratto </a:t>
            </a:r>
            <a:endParaRPr lang="it-IT" sz="1500" b="0" strike="noStrike" spc="-1" dirty="0">
              <a:latin typeface="Arial"/>
            </a:endParaRPr>
          </a:p>
          <a:p>
            <a:pPr>
              <a:lnSpc>
                <a:spcPct val="100000"/>
              </a:lnSpc>
              <a:buNone/>
              <a:tabLst>
                <a:tab pos="0" algn="l"/>
              </a:tabLst>
            </a:pPr>
            <a:r>
              <a:rPr lang="it-IT" sz="1500" b="0" strike="noStrike" spc="-1" dirty="0">
                <a:solidFill>
                  <a:srgbClr val="FFFFFF"/>
                </a:solidFill>
                <a:latin typeface="Gilroy Regular"/>
                <a:ea typeface="Gilroy Regular"/>
              </a:rPr>
              <a:t>da specie di pesci oceanici di acqua fredda</a:t>
            </a:r>
            <a:endParaRPr lang="it-IT" sz="1500" b="0" strike="noStrike" spc="-1" dirty="0">
              <a:latin typeface="Arial"/>
            </a:endParaRPr>
          </a:p>
        </p:txBody>
      </p:sp>
      <p:sp>
        <p:nvSpPr>
          <p:cNvPr id="257" name="анчоусов…"/>
          <p:cNvSpPr/>
          <p:nvPr/>
        </p:nvSpPr>
        <p:spPr>
          <a:xfrm>
            <a:off x="338040" y="2158920"/>
            <a:ext cx="977760" cy="9133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marL="150480" indent="-150480">
              <a:lnSpc>
                <a:spcPct val="100000"/>
              </a:lnSpc>
              <a:buClr>
                <a:srgbClr val="FFFFFF"/>
              </a:buClr>
              <a:buFont typeface="Symbol" charset="2"/>
              <a:buChar char=""/>
            </a:pPr>
            <a:r>
              <a:rPr lang="it-IT" sz="1500" b="0" strike="noStrike" spc="-1">
                <a:solidFill>
                  <a:srgbClr val="FFFFFF"/>
                </a:solidFill>
                <a:latin typeface="Gilroy Regular"/>
                <a:ea typeface="Gilroy Regular"/>
              </a:rPr>
              <a:t>acciughe</a:t>
            </a:r>
            <a:endParaRPr lang="it-IT" sz="1500" b="0" strike="noStrike" spc="-1">
              <a:latin typeface="Arial"/>
            </a:endParaRPr>
          </a:p>
          <a:p>
            <a:pPr marL="150480" indent="-150480">
              <a:lnSpc>
                <a:spcPct val="100000"/>
              </a:lnSpc>
              <a:buClr>
                <a:srgbClr val="FFFFFF"/>
              </a:buClr>
              <a:buFont typeface="Symbol" charset="2"/>
              <a:buChar char=""/>
            </a:pPr>
            <a:r>
              <a:rPr lang="it-IT" sz="1500" b="0" strike="noStrike" spc="-1">
                <a:solidFill>
                  <a:srgbClr val="FFFFFF"/>
                </a:solidFill>
                <a:latin typeface="Gilroy Regular"/>
                <a:ea typeface="Gilroy Regular"/>
              </a:rPr>
              <a:t>sardine</a:t>
            </a:r>
            <a:endParaRPr lang="it-IT" sz="1500" b="0" strike="noStrike" spc="-1">
              <a:latin typeface="Arial"/>
            </a:endParaRPr>
          </a:p>
          <a:p>
            <a:pPr marL="150480" indent="-150480">
              <a:lnSpc>
                <a:spcPct val="100000"/>
              </a:lnSpc>
              <a:buClr>
                <a:srgbClr val="FFFFFF"/>
              </a:buClr>
              <a:buFont typeface="Symbol" charset="2"/>
              <a:buChar char=""/>
            </a:pPr>
            <a:r>
              <a:rPr lang="it-IT" sz="1500" b="0" strike="noStrike" spc="-1">
                <a:solidFill>
                  <a:srgbClr val="FFFFFF"/>
                </a:solidFill>
                <a:latin typeface="Gilroy Regular"/>
                <a:ea typeface="Gilroy Regular"/>
              </a:rPr>
              <a:t>sgombro</a:t>
            </a:r>
            <a:endParaRPr lang="it-IT" sz="1500" b="0" strike="noStrike" spc="-1">
              <a:latin typeface="Arial"/>
            </a:endParaRPr>
          </a:p>
          <a:p>
            <a:pPr marL="150480" indent="-150480">
              <a:lnSpc>
                <a:spcPct val="100000"/>
              </a:lnSpc>
              <a:buClr>
                <a:srgbClr val="FFFFFF"/>
              </a:buClr>
              <a:buFont typeface="Symbol" charset="2"/>
              <a:buChar char=""/>
            </a:pPr>
            <a:r>
              <a:rPr lang="it-IT" sz="1500" b="0" strike="noStrike" spc="-1">
                <a:solidFill>
                  <a:srgbClr val="FFFFFF"/>
                </a:solidFill>
                <a:latin typeface="Gilroy Regular"/>
                <a:ea typeface="Gilroy Regular"/>
              </a:rPr>
              <a:t>tonno</a:t>
            </a:r>
            <a:endParaRPr lang="it-IT" sz="1500" b="0" strike="noStrike" spc="-1">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Slide 16_9 - 6.jpg" descr="Slide 16_9 - 6.jpg"/>
          <p:cNvPicPr/>
          <p:nvPr/>
        </p:nvPicPr>
        <p:blipFill>
          <a:blip r:embed="rId2"/>
          <a:stretch/>
        </p:blipFill>
        <p:spPr>
          <a:xfrm>
            <a:off x="0" y="0"/>
            <a:ext cx="9143640" cy="5143320"/>
          </a:xfrm>
          <a:prstGeom prst="rect">
            <a:avLst/>
          </a:prstGeom>
          <a:ln w="12700">
            <a:noFill/>
          </a:ln>
        </p:spPr>
      </p:pic>
      <p:pic>
        <p:nvPicPr>
          <p:cNvPr id="259" name="pexels-luis-quintero-1559700.jpg" descr="pexels-luis-quintero-1559700.jpg"/>
          <p:cNvPicPr/>
          <p:nvPr/>
        </p:nvPicPr>
        <p:blipFill>
          <a:blip r:embed="rId3"/>
          <a:srcRect t="4" b="15418"/>
          <a:stretch/>
        </p:blipFill>
        <p:spPr>
          <a:xfrm>
            <a:off x="-1440" y="1440"/>
            <a:ext cx="9143640" cy="5155920"/>
          </a:xfrm>
          <a:prstGeom prst="rect">
            <a:avLst/>
          </a:prstGeom>
          <a:ln w="12700">
            <a:noFill/>
          </a:ln>
        </p:spPr>
      </p:pic>
      <p:grpSp>
        <p:nvGrpSpPr>
          <p:cNvPr id="260" name="ZZZZ"/>
          <p:cNvGrpSpPr/>
          <p:nvPr/>
        </p:nvGrpSpPr>
        <p:grpSpPr>
          <a:xfrm>
            <a:off x="-247680" y="-254160"/>
            <a:ext cx="9689760" cy="5651280"/>
            <a:chOff x="-247680" y="-254160"/>
            <a:chExt cx="9689760" cy="5651280"/>
          </a:xfrm>
        </p:grpSpPr>
        <p:sp>
          <p:nvSpPr>
            <p:cNvPr id="261" name="Прямоугольник"/>
            <p:cNvSpPr/>
            <p:nvPr/>
          </p:nvSpPr>
          <p:spPr>
            <a:xfrm>
              <a:off x="-247680" y="-254160"/>
              <a:ext cx="9689760" cy="5651280"/>
            </a:xfrm>
            <a:prstGeom prst="rect">
              <a:avLst/>
            </a:prstGeom>
            <a:solidFill>
              <a:srgbClr val="000000">
                <a:alpha val="38000"/>
              </a:srgbClr>
            </a:solidFill>
            <a:ln w="12700">
              <a:noFill/>
            </a:ln>
          </p:spPr>
          <p:style>
            <a:lnRef idx="0">
              <a:scrgbClr r="0" g="0" b="0"/>
            </a:lnRef>
            <a:fillRef idx="0">
              <a:scrgbClr r="0" g="0" b="0"/>
            </a:fillRef>
            <a:effectRef idx="0">
              <a:scrgbClr r="0" g="0" b="0"/>
            </a:effectRef>
            <a:fontRef idx="minor"/>
          </p:style>
        </p:sp>
        <p:sp>
          <p:nvSpPr>
            <p:cNvPr id="262" name="ZZZZ"/>
            <p:cNvSpPr/>
            <p:nvPr/>
          </p:nvSpPr>
          <p:spPr>
            <a:xfrm>
              <a:off x="-247680" y="-254160"/>
              <a:ext cx="9689760" cy="212760"/>
            </a:xfrm>
            <a:prstGeom prst="rect">
              <a:avLst/>
            </a:prstGeom>
            <a:noFill/>
            <a:ln w="12700">
              <a:noFill/>
            </a:ln>
          </p:spPr>
          <p:style>
            <a:lnRef idx="0">
              <a:scrgbClr r="0" g="0" b="0"/>
            </a:lnRef>
            <a:fillRef idx="0">
              <a:scrgbClr r="0" g="0" b="0"/>
            </a:fillRef>
            <a:effectRef idx="0">
              <a:scrgbClr r="0" g="0" b="0"/>
            </a:effectRef>
            <a:fontRef idx="minor"/>
          </p:style>
          <p:txBody>
            <a:bodyPr lIns="0" tIns="0" rIns="0" bIns="0" numCol="1" spcCol="0" anchor="t">
              <a:spAutoFit/>
            </a:bodyPr>
            <a:lstStyle/>
            <a:p>
              <a:pPr>
                <a:lnSpc>
                  <a:spcPct val="100000"/>
                </a:lnSpc>
                <a:buNone/>
                <a:tabLst>
                  <a:tab pos="0" algn="l"/>
                </a:tabLst>
              </a:pPr>
              <a:r>
                <a:rPr lang="it-IT" sz="1400" b="0" strike="noStrike" spc="-1">
                  <a:solidFill>
                    <a:srgbClr val="000000"/>
                  </a:solidFill>
                  <a:latin typeface="Arial"/>
                  <a:ea typeface="Arial"/>
                </a:rPr>
                <a:t>ZZZZ</a:t>
              </a:r>
              <a:endParaRPr lang="it-IT" sz="1400" b="0" strike="noStrike" spc="-1">
                <a:latin typeface="Arial"/>
              </a:endParaRPr>
            </a:p>
          </p:txBody>
        </p:sp>
      </p:grpSp>
      <p:pic>
        <p:nvPicPr>
          <p:cNvPr id="263" name="CCI_logo_new_Монтажная область 1.png" descr="CCI_logo_new_Монтажная область 1.png"/>
          <p:cNvPicPr/>
          <p:nvPr/>
        </p:nvPicPr>
        <p:blipFill>
          <a:blip r:embed="rId4"/>
          <a:stretch/>
        </p:blipFill>
        <p:spPr>
          <a:xfrm>
            <a:off x="8013600" y="4782600"/>
            <a:ext cx="812520" cy="203400"/>
          </a:xfrm>
          <a:prstGeom prst="rect">
            <a:avLst/>
          </a:prstGeom>
          <a:ln w="12700">
            <a:noFill/>
          </a:ln>
        </p:spPr>
      </p:pic>
      <p:sp>
        <p:nvSpPr>
          <p:cNvPr id="264" name="Производство O!Mega-3 TG из солнечной  Испании: качественно и бережно"/>
          <p:cNvSpPr/>
          <p:nvPr/>
        </p:nvSpPr>
        <p:spPr>
          <a:xfrm>
            <a:off x="237502" y="414164"/>
            <a:ext cx="9896400" cy="7405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buNone/>
              <a:tabLst>
                <a:tab pos="0" algn="l"/>
              </a:tabLst>
            </a:pPr>
            <a:r>
              <a:rPr lang="it-IT" sz="2700" b="0" strike="noStrike" spc="-1" dirty="0">
                <a:solidFill>
                  <a:srgbClr val="FFFFFF"/>
                </a:solidFill>
                <a:latin typeface="Gilroy Bold"/>
                <a:ea typeface="Gilroy Bold"/>
              </a:rPr>
              <a:t>Produzione di O!Mega-3 TG dalla soleggiata Spagna: </a:t>
            </a:r>
            <a:endParaRPr lang="it-IT" sz="2700" b="0" strike="noStrike" spc="-1" dirty="0">
              <a:latin typeface="Arial"/>
            </a:endParaRPr>
          </a:p>
          <a:p>
            <a:pPr>
              <a:lnSpc>
                <a:spcPct val="90000"/>
              </a:lnSpc>
              <a:buNone/>
              <a:tabLst>
                <a:tab pos="0" algn="l"/>
              </a:tabLst>
            </a:pPr>
            <a:r>
              <a:rPr lang="it-IT" sz="2700" b="0" strike="noStrike" spc="-1" dirty="0">
                <a:solidFill>
                  <a:srgbClr val="FFFFFF"/>
                </a:solidFill>
                <a:latin typeface="Gilroy Bold"/>
                <a:ea typeface="Gilroy Bold"/>
              </a:rPr>
              <a:t>alta qualità e accuratezza</a:t>
            </a:r>
            <a:endParaRPr lang="it-IT" sz="2700" b="0" strike="noStrike" spc="-1" dirty="0">
              <a:latin typeface="Arial"/>
            </a:endParaRPr>
          </a:p>
        </p:txBody>
      </p:sp>
      <p:sp>
        <p:nvSpPr>
          <p:cNvPr id="265"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FFFFFF"/>
                </a:solidFill>
                <a:latin typeface="Gilroy Bold"/>
                <a:ea typeface="Gilroy Bold"/>
              </a:rPr>
              <a:t>O!Mega-3 TG</a:t>
            </a:r>
            <a:endParaRPr lang="it-IT" sz="1200" b="0" strike="noStrike" spc="-1">
              <a:latin typeface="Arial"/>
            </a:endParaRPr>
          </a:p>
        </p:txBody>
      </p:sp>
      <p:pic>
        <p:nvPicPr>
          <p:cNvPr id="266" name="Безымянный-1 (1)-13.png" descr="Безымянный-1 (1)-13.png"/>
          <p:cNvPicPr/>
          <p:nvPr/>
        </p:nvPicPr>
        <p:blipFill>
          <a:blip r:embed="rId5"/>
          <a:stretch/>
        </p:blipFill>
        <p:spPr>
          <a:xfrm>
            <a:off x="1206360" y="-1006200"/>
            <a:ext cx="2145960" cy="798480"/>
          </a:xfrm>
          <a:prstGeom prst="rect">
            <a:avLst/>
          </a:prstGeom>
          <a:ln w="12700">
            <a:noFill/>
          </a:ln>
        </p:spPr>
      </p:pic>
      <p:grpSp>
        <p:nvGrpSpPr>
          <p:cNvPr id="267" name="Группа"/>
          <p:cNvGrpSpPr/>
          <p:nvPr/>
        </p:nvGrpSpPr>
        <p:grpSpPr>
          <a:xfrm>
            <a:off x="673200" y="1434960"/>
            <a:ext cx="8103240" cy="3060360"/>
            <a:chOff x="673200" y="1434960"/>
            <a:chExt cx="8103240" cy="3060360"/>
          </a:xfrm>
        </p:grpSpPr>
        <p:grpSp>
          <p:nvGrpSpPr>
            <p:cNvPr id="268" name="Группа"/>
            <p:cNvGrpSpPr/>
            <p:nvPr/>
          </p:nvGrpSpPr>
          <p:grpSpPr>
            <a:xfrm>
              <a:off x="4279320" y="1434960"/>
              <a:ext cx="4497120" cy="2658960"/>
              <a:chOff x="4279320" y="1434960"/>
              <a:chExt cx="4497120" cy="2658960"/>
            </a:xfrm>
          </p:grpSpPr>
          <p:sp>
            <p:nvSpPr>
              <p:cNvPr id="269" name="Сырье обрабатывается с применением  технологии Flutex — без использования  токсичных органических растворителей  и высоких температур."/>
              <p:cNvSpPr/>
              <p:nvPr/>
            </p:nvSpPr>
            <p:spPr>
              <a:xfrm>
                <a:off x="4279320" y="2413080"/>
                <a:ext cx="4497120" cy="7304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200" b="0" strike="noStrike" spc="-1">
                    <a:solidFill>
                      <a:srgbClr val="FFFFFF"/>
                    </a:solidFill>
                    <a:latin typeface="Gilroy Bold"/>
                    <a:ea typeface="Gilroy Bold"/>
                  </a:rPr>
                  <a:t>Le materie prime vengono lavorate utilizzando </a:t>
                </a:r>
                <a:endParaRPr lang="it-IT" sz="1200" b="0" strike="noStrike" spc="-1">
                  <a:latin typeface="Arial"/>
                </a:endParaRPr>
              </a:p>
              <a:p>
                <a:pPr>
                  <a:lnSpc>
                    <a:spcPct val="100000"/>
                  </a:lnSpc>
                  <a:buNone/>
                  <a:tabLst>
                    <a:tab pos="0" algn="l"/>
                  </a:tabLst>
                </a:pPr>
                <a:r>
                  <a:rPr lang="it-IT" sz="1200" b="0" strike="noStrike" spc="-1">
                    <a:solidFill>
                      <a:srgbClr val="FFFFFF"/>
                    </a:solidFill>
                    <a:latin typeface="Gilroy Bold"/>
                    <a:ea typeface="Gilroy Bold"/>
                  </a:rPr>
                  <a:t>la tecnologia Flutex, senza l'uso di solventi </a:t>
                </a:r>
                <a:endParaRPr lang="it-IT" sz="1200" b="0" strike="noStrike" spc="-1">
                  <a:latin typeface="Arial"/>
                </a:endParaRPr>
              </a:p>
              <a:p>
                <a:pPr>
                  <a:lnSpc>
                    <a:spcPct val="100000"/>
                  </a:lnSpc>
                  <a:buNone/>
                  <a:tabLst>
                    <a:tab pos="0" algn="l"/>
                  </a:tabLst>
                </a:pPr>
                <a:r>
                  <a:rPr lang="it-IT" sz="1200" b="0" strike="noStrike" spc="-1">
                    <a:solidFill>
                      <a:srgbClr val="FFFFFF"/>
                    </a:solidFill>
                    <a:latin typeface="Gilroy Bold"/>
                    <a:ea typeface="Gilroy Bold"/>
                  </a:rPr>
                  <a:t>organici tossici e senza l’impiego di alte temperature.</a:t>
                </a:r>
                <a:endParaRPr lang="it-IT" sz="1200" b="0" strike="noStrike" spc="-1">
                  <a:latin typeface="Arial"/>
                </a:endParaRPr>
              </a:p>
              <a:p>
                <a:pPr>
                  <a:lnSpc>
                    <a:spcPct val="100000"/>
                  </a:lnSpc>
                  <a:buNone/>
                  <a:tabLst>
                    <a:tab pos="0" algn="l"/>
                  </a:tabLst>
                </a:pPr>
                <a:endParaRPr lang="it-IT" sz="1200" b="0" strike="noStrike" spc="-1">
                  <a:latin typeface="Arial"/>
                </a:endParaRPr>
              </a:p>
            </p:txBody>
          </p:sp>
          <p:sp>
            <p:nvSpPr>
              <p:cNvPr id="270" name="02"/>
              <p:cNvSpPr/>
              <p:nvPr/>
            </p:nvSpPr>
            <p:spPr>
              <a:xfrm>
                <a:off x="4793040" y="1434960"/>
                <a:ext cx="1051200" cy="94428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6200" b="0" strike="noStrike" spc="-1">
                    <a:solidFill>
                      <a:srgbClr val="FFFFFF"/>
                    </a:solidFill>
                    <a:latin typeface="Gilroy Bold"/>
                    <a:ea typeface="Gilroy Bold"/>
                  </a:rPr>
                  <a:t>02</a:t>
                </a:r>
                <a:endParaRPr lang="it-IT" sz="6200" b="0" strike="noStrike" spc="-1">
                  <a:latin typeface="Arial"/>
                </a:endParaRPr>
              </a:p>
            </p:txBody>
          </p:sp>
          <p:pic>
            <p:nvPicPr>
              <p:cNvPr id="271" name="Безымянный-1-20.png" descr="Безымянный-1-20.png"/>
              <p:cNvPicPr/>
              <p:nvPr/>
            </p:nvPicPr>
            <p:blipFill>
              <a:blip r:embed="rId6"/>
              <a:stretch/>
            </p:blipFill>
            <p:spPr>
              <a:xfrm>
                <a:off x="4862520" y="3309840"/>
                <a:ext cx="1866600" cy="784080"/>
              </a:xfrm>
              <a:prstGeom prst="rect">
                <a:avLst/>
              </a:prstGeom>
              <a:ln w="12700">
                <a:noFill/>
              </a:ln>
            </p:spPr>
          </p:pic>
        </p:grpSp>
        <p:grpSp>
          <p:nvGrpSpPr>
            <p:cNvPr id="272" name="Группа"/>
            <p:cNvGrpSpPr/>
            <p:nvPr/>
          </p:nvGrpSpPr>
          <p:grpSpPr>
            <a:xfrm>
              <a:off x="673200" y="1434960"/>
              <a:ext cx="3745800" cy="3060360"/>
              <a:chOff x="673200" y="1434960"/>
              <a:chExt cx="3745800" cy="3060360"/>
            </a:xfrm>
          </p:grpSpPr>
          <p:sp>
            <p:nvSpPr>
              <p:cNvPr id="273" name="Продукт выпускается на производстве,  которое соответствует международному стандарту GMP."/>
              <p:cNvSpPr/>
              <p:nvPr/>
            </p:nvSpPr>
            <p:spPr>
              <a:xfrm>
                <a:off x="673200" y="2413080"/>
                <a:ext cx="3745800" cy="3654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200" b="0" strike="noStrike" spc="-1">
                    <a:solidFill>
                      <a:srgbClr val="FFFFFF"/>
                    </a:solidFill>
                    <a:latin typeface="Gilroy Bold"/>
                    <a:ea typeface="Gilroy Bold"/>
                  </a:rPr>
                  <a:t>L’integratore viene prodotto in una struttura </a:t>
                </a:r>
                <a:endParaRPr lang="it-IT" sz="1200" b="0" strike="noStrike" spc="-1">
                  <a:latin typeface="Arial"/>
                </a:endParaRPr>
              </a:p>
              <a:p>
                <a:pPr>
                  <a:lnSpc>
                    <a:spcPct val="100000"/>
                  </a:lnSpc>
                  <a:buNone/>
                  <a:tabLst>
                    <a:tab pos="0" algn="l"/>
                  </a:tabLst>
                </a:pPr>
                <a:r>
                  <a:rPr lang="it-IT" sz="1200" b="0" strike="noStrike" spc="-1">
                    <a:solidFill>
                      <a:srgbClr val="FFFFFF"/>
                    </a:solidFill>
                    <a:latin typeface="Gilroy Bold"/>
                    <a:ea typeface="Gilroy Bold"/>
                  </a:rPr>
                  <a:t>conforme alle norme internazionali.</a:t>
                </a:r>
                <a:endParaRPr lang="it-IT" sz="1200" b="0" strike="noStrike" spc="-1">
                  <a:latin typeface="Arial"/>
                </a:endParaRPr>
              </a:p>
            </p:txBody>
          </p:sp>
          <p:sp>
            <p:nvSpPr>
              <p:cNvPr id="274" name="01"/>
              <p:cNvSpPr/>
              <p:nvPr/>
            </p:nvSpPr>
            <p:spPr>
              <a:xfrm>
                <a:off x="1008000" y="1434960"/>
                <a:ext cx="1051200" cy="94428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6200" b="0" strike="noStrike" spc="-1">
                    <a:solidFill>
                      <a:srgbClr val="FFFFFF"/>
                    </a:solidFill>
                    <a:latin typeface="Gilroy Bold"/>
                    <a:ea typeface="Gilroy Bold"/>
                  </a:rPr>
                  <a:t>01</a:t>
                </a:r>
                <a:endParaRPr lang="it-IT" sz="6200" b="0" strike="noStrike" spc="-1">
                  <a:latin typeface="Arial"/>
                </a:endParaRPr>
              </a:p>
            </p:txBody>
          </p:sp>
          <p:pic>
            <p:nvPicPr>
              <p:cNvPr id="275" name="Безымянный-1 (1)-52.png" descr="Безымянный-1 (1)-52.png"/>
              <p:cNvPicPr/>
              <p:nvPr/>
            </p:nvPicPr>
            <p:blipFill>
              <a:blip r:embed="rId7"/>
              <a:stretch/>
            </p:blipFill>
            <p:spPr>
              <a:xfrm>
                <a:off x="1134720" y="3124080"/>
                <a:ext cx="1371240" cy="1371240"/>
              </a:xfrm>
              <a:prstGeom prst="rect">
                <a:avLst/>
              </a:prstGeom>
              <a:ln w="12700">
                <a:noFill/>
              </a:ln>
            </p:spPr>
          </p:pic>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Slide 16_9 - 6.jpg" descr="Slide 16_9 - 6.jpg"/>
          <p:cNvPicPr/>
          <p:nvPr/>
        </p:nvPicPr>
        <p:blipFill>
          <a:blip r:embed="rId2"/>
          <a:stretch/>
        </p:blipFill>
        <p:spPr>
          <a:xfrm>
            <a:off x="0" y="0"/>
            <a:ext cx="9143640" cy="5143320"/>
          </a:xfrm>
          <a:prstGeom prst="rect">
            <a:avLst/>
          </a:prstGeom>
          <a:ln w="12700">
            <a:noFill/>
          </a:ln>
        </p:spPr>
      </p:pic>
      <p:pic>
        <p:nvPicPr>
          <p:cNvPr id="277" name="shutterstock_2031475334.jpg" descr="shutterstock_2031475334.jpg"/>
          <p:cNvPicPr/>
          <p:nvPr/>
        </p:nvPicPr>
        <p:blipFill>
          <a:blip r:embed="rId3"/>
          <a:srcRect l="15819" t="21785" r="5915"/>
          <a:stretch/>
        </p:blipFill>
        <p:spPr>
          <a:xfrm>
            <a:off x="-1440" y="1440"/>
            <a:ext cx="9143640" cy="5140080"/>
          </a:xfrm>
          <a:prstGeom prst="rect">
            <a:avLst/>
          </a:prstGeom>
          <a:ln w="12700">
            <a:noFill/>
          </a:ln>
        </p:spPr>
      </p:pic>
      <p:grpSp>
        <p:nvGrpSpPr>
          <p:cNvPr id="278" name="ZZZZ"/>
          <p:cNvGrpSpPr/>
          <p:nvPr/>
        </p:nvGrpSpPr>
        <p:grpSpPr>
          <a:xfrm>
            <a:off x="-272880" y="-406440"/>
            <a:ext cx="9689760" cy="5651280"/>
            <a:chOff x="-272880" y="-406440"/>
            <a:chExt cx="9689760" cy="5651280"/>
          </a:xfrm>
        </p:grpSpPr>
        <p:sp>
          <p:nvSpPr>
            <p:cNvPr id="279" name="Прямоугольник"/>
            <p:cNvSpPr/>
            <p:nvPr/>
          </p:nvSpPr>
          <p:spPr>
            <a:xfrm>
              <a:off x="-272880" y="-406440"/>
              <a:ext cx="9689760" cy="5651280"/>
            </a:xfrm>
            <a:prstGeom prst="rect">
              <a:avLst/>
            </a:prstGeom>
            <a:solidFill>
              <a:srgbClr val="000000">
                <a:alpha val="33000"/>
              </a:srgbClr>
            </a:solidFill>
            <a:ln w="12700">
              <a:noFill/>
            </a:ln>
          </p:spPr>
          <p:style>
            <a:lnRef idx="0">
              <a:scrgbClr r="0" g="0" b="0"/>
            </a:lnRef>
            <a:fillRef idx="0">
              <a:scrgbClr r="0" g="0" b="0"/>
            </a:fillRef>
            <a:effectRef idx="0">
              <a:scrgbClr r="0" g="0" b="0"/>
            </a:effectRef>
            <a:fontRef idx="minor"/>
          </p:style>
        </p:sp>
        <p:sp>
          <p:nvSpPr>
            <p:cNvPr id="280" name="ZZZZ"/>
            <p:cNvSpPr/>
            <p:nvPr/>
          </p:nvSpPr>
          <p:spPr>
            <a:xfrm>
              <a:off x="-272880" y="-406440"/>
              <a:ext cx="9689760" cy="212760"/>
            </a:xfrm>
            <a:prstGeom prst="rect">
              <a:avLst/>
            </a:prstGeom>
            <a:noFill/>
            <a:ln w="12700">
              <a:noFill/>
            </a:ln>
          </p:spPr>
          <p:style>
            <a:lnRef idx="0">
              <a:scrgbClr r="0" g="0" b="0"/>
            </a:lnRef>
            <a:fillRef idx="0">
              <a:scrgbClr r="0" g="0" b="0"/>
            </a:fillRef>
            <a:effectRef idx="0">
              <a:scrgbClr r="0" g="0" b="0"/>
            </a:effectRef>
            <a:fontRef idx="minor"/>
          </p:style>
          <p:txBody>
            <a:bodyPr lIns="0" tIns="0" rIns="0" bIns="0" numCol="1" spcCol="0" anchor="t">
              <a:spAutoFit/>
            </a:bodyPr>
            <a:lstStyle/>
            <a:p>
              <a:pPr>
                <a:lnSpc>
                  <a:spcPct val="100000"/>
                </a:lnSpc>
                <a:buNone/>
                <a:tabLst>
                  <a:tab pos="0" algn="l"/>
                </a:tabLst>
              </a:pPr>
              <a:r>
                <a:rPr lang="it-IT" sz="1400" b="0" strike="noStrike" spc="-1">
                  <a:solidFill>
                    <a:srgbClr val="000000"/>
                  </a:solidFill>
                  <a:latin typeface="Arial"/>
                  <a:ea typeface="Arial"/>
                </a:rPr>
                <a:t>ZZZZ</a:t>
              </a:r>
              <a:endParaRPr lang="it-IT" sz="1400" b="0" strike="noStrike" spc="-1">
                <a:latin typeface="Arial"/>
              </a:endParaRPr>
            </a:p>
          </p:txBody>
        </p:sp>
      </p:grpSp>
      <p:pic>
        <p:nvPicPr>
          <p:cNvPr id="281" name="CCI_logo_new_Монтажная область 1.png" descr="CCI_logo_new_Монтажная область 1.png"/>
          <p:cNvPicPr/>
          <p:nvPr/>
        </p:nvPicPr>
        <p:blipFill>
          <a:blip r:embed="rId4"/>
          <a:stretch/>
        </p:blipFill>
        <p:spPr>
          <a:xfrm>
            <a:off x="8013600" y="4782600"/>
            <a:ext cx="812520" cy="203400"/>
          </a:xfrm>
          <a:prstGeom prst="rect">
            <a:avLst/>
          </a:prstGeom>
          <a:ln w="12700">
            <a:noFill/>
          </a:ln>
        </p:spPr>
      </p:pic>
      <p:sp>
        <p:nvSpPr>
          <p:cNvPr id="282" name="По 1 капсуле O!Mega-3 TG…"/>
          <p:cNvSpPr/>
          <p:nvPr/>
        </p:nvSpPr>
        <p:spPr>
          <a:xfrm>
            <a:off x="406440" y="1281420"/>
            <a:ext cx="5428080" cy="5490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buNone/>
              <a:tabLst>
                <a:tab pos="0" algn="l"/>
              </a:tabLst>
            </a:pPr>
            <a:r>
              <a:rPr lang="it-IT" sz="2000" b="0" strike="noStrike" spc="-1" dirty="0">
                <a:solidFill>
                  <a:srgbClr val="FFFFFF"/>
                </a:solidFill>
                <a:latin typeface="Gilroy Regular"/>
                <a:ea typeface="Gilroy Regular"/>
              </a:rPr>
              <a:t>1 capsula di O!Mega-3 TG 3 volte al giorno </a:t>
            </a:r>
            <a:endParaRPr lang="it-IT" sz="2000" b="0" strike="noStrike" spc="-1" dirty="0">
              <a:latin typeface="Arial"/>
            </a:endParaRPr>
          </a:p>
          <a:p>
            <a:pPr>
              <a:lnSpc>
                <a:spcPct val="90000"/>
              </a:lnSpc>
              <a:buNone/>
              <a:tabLst>
                <a:tab pos="0" algn="l"/>
              </a:tabLst>
            </a:pPr>
            <a:r>
              <a:rPr lang="it-IT" sz="2000" b="0" strike="noStrike" spc="-1" dirty="0">
                <a:solidFill>
                  <a:srgbClr val="FFFFFF"/>
                </a:solidFill>
                <a:latin typeface="Gilroy Regular"/>
                <a:ea typeface="Gilroy Regular"/>
              </a:rPr>
              <a:t>durante i pasti, </a:t>
            </a:r>
            <a:endParaRPr lang="it-IT" sz="2000" b="0" strike="noStrike" spc="-1" dirty="0">
              <a:latin typeface="Arial"/>
            </a:endParaRPr>
          </a:p>
        </p:txBody>
      </p:sp>
      <p:sp>
        <p:nvSpPr>
          <p:cNvPr id="283"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FFFFFF"/>
                </a:solidFill>
                <a:latin typeface="Gilroy Bold"/>
                <a:ea typeface="Gilroy Bold"/>
              </a:rPr>
              <a:t>O!Mega-3 TG</a:t>
            </a:r>
            <a:endParaRPr lang="it-IT" sz="1200" b="0" strike="noStrike" spc="-1">
              <a:latin typeface="Arial"/>
            </a:endParaRPr>
          </a:p>
        </p:txBody>
      </p:sp>
      <p:sp>
        <p:nvSpPr>
          <p:cNvPr id="284" name="и ваш организм легко  ловит ритм здоровья!"/>
          <p:cNvSpPr/>
          <p:nvPr/>
        </p:nvSpPr>
        <p:spPr>
          <a:xfrm>
            <a:off x="406440" y="2105640"/>
            <a:ext cx="6781320" cy="91332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80000"/>
              </a:lnSpc>
              <a:buNone/>
              <a:tabLst>
                <a:tab pos="0" algn="l"/>
              </a:tabLst>
            </a:pPr>
            <a:r>
              <a:rPr lang="it-IT" sz="2500" b="0" strike="noStrike" spc="-1">
                <a:solidFill>
                  <a:srgbClr val="FFFFFF"/>
                </a:solidFill>
                <a:latin typeface="Gilroy Bold"/>
                <a:ea typeface="Gilroy Bold"/>
              </a:rPr>
              <a:t>e il tuo organismo riparte senza difficoltà </a:t>
            </a:r>
            <a:endParaRPr lang="it-IT" sz="2500" b="0" strike="noStrike" spc="-1">
              <a:latin typeface="Arial"/>
            </a:endParaRPr>
          </a:p>
          <a:p>
            <a:pPr>
              <a:lnSpc>
                <a:spcPct val="80000"/>
              </a:lnSpc>
              <a:buNone/>
              <a:tabLst>
                <a:tab pos="0" algn="l"/>
              </a:tabLst>
            </a:pPr>
            <a:r>
              <a:rPr lang="it-IT" sz="2500" b="0" strike="noStrike" spc="-1">
                <a:solidFill>
                  <a:srgbClr val="FFFFFF"/>
                </a:solidFill>
                <a:latin typeface="Gilroy Bold"/>
                <a:ea typeface="Gilroy Bold"/>
              </a:rPr>
              <a:t>al ritmo della salute!</a:t>
            </a:r>
            <a:endParaRPr lang="it-IT" sz="2500" b="0" strike="noStrike" spc="-1">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13_omega копия-восстановлено.jpg" descr="13_omega копия-восстановлено.jpg"/>
          <p:cNvPicPr/>
          <p:nvPr/>
        </p:nvPicPr>
        <p:blipFill>
          <a:blip r:embed="rId2"/>
          <a:srcRect l="13941" t="4161" r="2431" b="12213"/>
          <a:stretch/>
        </p:blipFill>
        <p:spPr>
          <a:xfrm>
            <a:off x="0" y="0"/>
            <a:ext cx="9143640" cy="5143320"/>
          </a:xfrm>
          <a:prstGeom prst="rect">
            <a:avLst/>
          </a:prstGeom>
          <a:ln w="12700">
            <a:noFill/>
          </a:ln>
        </p:spPr>
      </p:pic>
      <p:sp>
        <p:nvSpPr>
          <p:cNvPr id="286" name="O!Mega-3 TG"/>
          <p:cNvSpPr/>
          <p:nvPr/>
        </p:nvSpPr>
        <p:spPr>
          <a:xfrm>
            <a:off x="290520" y="406440"/>
            <a:ext cx="2480760" cy="3416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2800" b="0" strike="noStrike" spc="-1">
                <a:solidFill>
                  <a:srgbClr val="001445"/>
                </a:solidFill>
                <a:latin typeface="Gilroy Bold"/>
                <a:ea typeface="Gilroy Bold"/>
              </a:rPr>
              <a:t>O!Mega-3 TG</a:t>
            </a:r>
            <a:endParaRPr lang="it-IT" sz="2800" b="0" strike="noStrike" spc="-1">
              <a:latin typeface="Arial"/>
            </a:endParaRPr>
          </a:p>
        </p:txBody>
      </p:sp>
      <p:sp>
        <p:nvSpPr>
          <p:cNvPr id="287"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FFFFFF"/>
                </a:solidFill>
                <a:latin typeface="Gilroy Bold"/>
                <a:ea typeface="Gilroy Bold"/>
              </a:rPr>
              <a:t>O!Mega-3 TG</a:t>
            </a:r>
            <a:endParaRPr lang="it-IT" sz="1200" b="0" strike="noStrike" spc="-1">
              <a:latin typeface="Arial"/>
            </a:endParaRPr>
          </a:p>
        </p:txBody>
      </p:sp>
      <p:grpSp>
        <p:nvGrpSpPr>
          <p:cNvPr id="288" name="Группа"/>
          <p:cNvGrpSpPr/>
          <p:nvPr/>
        </p:nvGrpSpPr>
        <p:grpSpPr>
          <a:xfrm>
            <a:off x="406440" y="1168560"/>
            <a:ext cx="4865400" cy="2111400"/>
            <a:chOff x="406440" y="1168560"/>
            <a:chExt cx="4865400" cy="2111400"/>
          </a:xfrm>
        </p:grpSpPr>
        <p:pic>
          <p:nvPicPr>
            <p:cNvPr id="289" name="Безымянный-1-20.png" descr="Безымянный-1-20.png"/>
            <p:cNvPicPr/>
            <p:nvPr/>
          </p:nvPicPr>
          <p:blipFill>
            <a:blip r:embed="rId3"/>
            <a:srcRect t="18" b="18"/>
            <a:stretch/>
          </p:blipFill>
          <p:spPr>
            <a:xfrm>
              <a:off x="406440" y="2836080"/>
              <a:ext cx="444240" cy="443880"/>
            </a:xfrm>
            <a:prstGeom prst="rect">
              <a:avLst/>
            </a:prstGeom>
            <a:ln w="12700">
              <a:noFill/>
            </a:ln>
          </p:spPr>
        </p:pic>
        <p:grpSp>
          <p:nvGrpSpPr>
            <p:cNvPr id="290" name="Группа"/>
            <p:cNvGrpSpPr/>
            <p:nvPr/>
          </p:nvGrpSpPr>
          <p:grpSpPr>
            <a:xfrm>
              <a:off x="406440" y="1168560"/>
              <a:ext cx="4865400" cy="1994760"/>
              <a:chOff x="406440" y="1168560"/>
              <a:chExt cx="4865400" cy="1994760"/>
            </a:xfrm>
          </p:grpSpPr>
          <p:grpSp>
            <p:nvGrpSpPr>
              <p:cNvPr id="291" name="Группа"/>
              <p:cNvGrpSpPr/>
              <p:nvPr/>
            </p:nvGrpSpPr>
            <p:grpSpPr>
              <a:xfrm>
                <a:off x="406440" y="1168560"/>
                <a:ext cx="4865400" cy="461880"/>
                <a:chOff x="406440" y="1168560"/>
                <a:chExt cx="4865400" cy="461880"/>
              </a:xfrm>
            </p:grpSpPr>
            <p:pic>
              <p:nvPicPr>
                <p:cNvPr id="292" name="Безымянный-1-29.png" descr="Безымянный-1-29.png"/>
                <p:cNvPicPr/>
                <p:nvPr/>
              </p:nvPicPr>
              <p:blipFill>
                <a:blip r:embed="rId4"/>
                <a:srcRect b="36"/>
                <a:stretch/>
              </p:blipFill>
              <p:spPr>
                <a:xfrm>
                  <a:off x="406440" y="1168560"/>
                  <a:ext cx="444240" cy="443880"/>
                </a:xfrm>
                <a:prstGeom prst="rect">
                  <a:avLst/>
                </a:prstGeom>
                <a:ln w="12700">
                  <a:noFill/>
                </a:ln>
              </p:spPr>
            </p:pic>
            <p:sp>
              <p:nvSpPr>
                <p:cNvPr id="293" name="поддерживает здоровье сердца,  сосудов и зрения"/>
                <p:cNvSpPr/>
                <p:nvPr/>
              </p:nvSpPr>
              <p:spPr>
                <a:xfrm>
                  <a:off x="892080" y="1173600"/>
                  <a:ext cx="4379760" cy="4568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500" b="0" strike="noStrike" spc="-1" dirty="0">
                      <a:solidFill>
                        <a:srgbClr val="001445"/>
                      </a:solidFill>
                      <a:latin typeface="Gilroy Regular"/>
                      <a:ea typeface="Gilroy Regular"/>
                    </a:rPr>
                    <a:t>sostiene la salute del cuore, dei vasi sanguigni </a:t>
                  </a:r>
                  <a:endParaRPr lang="it-IT" sz="1500" b="0" strike="noStrike" spc="-1" dirty="0">
                    <a:latin typeface="Arial"/>
                  </a:endParaRPr>
                </a:p>
                <a:p>
                  <a:pPr>
                    <a:lnSpc>
                      <a:spcPct val="100000"/>
                    </a:lnSpc>
                    <a:buNone/>
                    <a:tabLst>
                      <a:tab pos="0" algn="l"/>
                    </a:tabLst>
                  </a:pPr>
                  <a:r>
                    <a:rPr lang="it-IT" sz="1500" b="0" strike="noStrike" spc="-1" dirty="0">
                      <a:solidFill>
                        <a:srgbClr val="001445"/>
                      </a:solidFill>
                      <a:latin typeface="Gilroy Regular"/>
                      <a:ea typeface="Gilroy Regular"/>
                    </a:rPr>
                    <a:t>e della vista</a:t>
                  </a:r>
                  <a:endParaRPr lang="it-IT" sz="1500" b="0" strike="noStrike" spc="-1" dirty="0">
                    <a:latin typeface="Arial"/>
                  </a:endParaRPr>
                </a:p>
              </p:txBody>
            </p:sp>
          </p:grpSp>
          <p:grpSp>
            <p:nvGrpSpPr>
              <p:cNvPr id="294" name="Группа"/>
              <p:cNvGrpSpPr/>
              <p:nvPr/>
            </p:nvGrpSpPr>
            <p:grpSpPr>
              <a:xfrm>
                <a:off x="406440" y="1723680"/>
                <a:ext cx="4316760" cy="445320"/>
                <a:chOff x="406440" y="1723680"/>
                <a:chExt cx="4316760" cy="445320"/>
              </a:xfrm>
            </p:grpSpPr>
            <p:pic>
              <p:nvPicPr>
                <p:cNvPr id="295" name="Безымянный-1-30.png" descr="Безымянный-1-30.png"/>
                <p:cNvPicPr/>
                <p:nvPr/>
              </p:nvPicPr>
              <p:blipFill>
                <a:blip r:embed="rId5"/>
                <a:srcRect l="109" r="109"/>
                <a:stretch/>
              </p:blipFill>
              <p:spPr>
                <a:xfrm>
                  <a:off x="406440" y="1723680"/>
                  <a:ext cx="444240" cy="445320"/>
                </a:xfrm>
                <a:prstGeom prst="rect">
                  <a:avLst/>
                </a:prstGeom>
                <a:ln w="12700">
                  <a:noFill/>
                </a:ln>
              </p:spPr>
            </p:pic>
            <p:sp>
              <p:nvSpPr>
                <p:cNvPr id="296" name="укрепляет иммунную и нервную системы"/>
                <p:cNvSpPr/>
                <p:nvPr/>
              </p:nvSpPr>
              <p:spPr>
                <a:xfrm>
                  <a:off x="892080" y="1858320"/>
                  <a:ext cx="383112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500" b="0" strike="noStrike" spc="-1" dirty="0">
                      <a:solidFill>
                        <a:srgbClr val="001445"/>
                      </a:solidFill>
                      <a:latin typeface="Gilroy Regular"/>
                      <a:ea typeface="Gilroy Regular"/>
                    </a:rPr>
                    <a:t>rafforza il sistema immunitario e nervoso</a:t>
                  </a:r>
                  <a:endParaRPr lang="it-IT" sz="1500" b="0" strike="noStrike" spc="-1" dirty="0">
                    <a:latin typeface="Arial"/>
                  </a:endParaRPr>
                </a:p>
              </p:txBody>
            </p:sp>
          </p:grpSp>
          <p:grpSp>
            <p:nvGrpSpPr>
              <p:cNvPr id="297" name="Группа"/>
              <p:cNvGrpSpPr/>
              <p:nvPr/>
            </p:nvGrpSpPr>
            <p:grpSpPr>
              <a:xfrm>
                <a:off x="406440" y="2280240"/>
                <a:ext cx="4420080" cy="443880"/>
                <a:chOff x="406440" y="2280240"/>
                <a:chExt cx="4420080" cy="443880"/>
              </a:xfrm>
            </p:grpSpPr>
            <p:pic>
              <p:nvPicPr>
                <p:cNvPr id="298" name="Безымянный-1-28.png" descr="Безымянный-1-28.png"/>
                <p:cNvPicPr/>
                <p:nvPr/>
              </p:nvPicPr>
              <p:blipFill>
                <a:blip r:embed="rId6"/>
                <a:srcRect t="36" b="36"/>
                <a:stretch/>
              </p:blipFill>
              <p:spPr>
                <a:xfrm>
                  <a:off x="406440" y="2280240"/>
                  <a:ext cx="444240" cy="443880"/>
                </a:xfrm>
                <a:prstGeom prst="rect">
                  <a:avLst/>
                </a:prstGeom>
                <a:ln w="12700">
                  <a:noFill/>
                </a:ln>
              </p:spPr>
            </p:pic>
            <p:sp>
              <p:nvSpPr>
                <p:cNvPr id="299" name="помогает улучшить состояние кожи"/>
                <p:cNvSpPr/>
                <p:nvPr/>
              </p:nvSpPr>
              <p:spPr>
                <a:xfrm>
                  <a:off x="892080" y="2414160"/>
                  <a:ext cx="393444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500" b="0" strike="noStrike" spc="-1" dirty="0">
                      <a:solidFill>
                        <a:srgbClr val="001445"/>
                      </a:solidFill>
                      <a:latin typeface="Gilroy Regular"/>
                      <a:ea typeface="Gilroy Regular"/>
                    </a:rPr>
                    <a:t>aiuta a migliorare la condizione della pelle</a:t>
                  </a:r>
                  <a:endParaRPr lang="it-IT" sz="1500" b="0" strike="noStrike" spc="-1" dirty="0">
                    <a:latin typeface="Arial"/>
                  </a:endParaRPr>
                </a:p>
              </p:txBody>
            </p:sp>
          </p:grpSp>
          <p:sp>
            <p:nvSpPr>
              <p:cNvPr id="300" name="продлевает активное долголетие"/>
              <p:cNvSpPr/>
              <p:nvPr/>
            </p:nvSpPr>
            <p:spPr>
              <a:xfrm>
                <a:off x="892080" y="2934720"/>
                <a:ext cx="252936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500" b="0" strike="noStrike" spc="-1" dirty="0">
                    <a:solidFill>
                      <a:srgbClr val="001445"/>
                    </a:solidFill>
                    <a:latin typeface="Gilroy Regular"/>
                    <a:ea typeface="Gilroy Regular"/>
                  </a:rPr>
                  <a:t>prolunga la longevità attiva</a:t>
                </a:r>
                <a:endParaRPr lang="it-IT" sz="1500" b="0" strike="noStrike" spc="-1" dirty="0">
                  <a:latin typeface="Arial"/>
                </a:endParaRPr>
              </a:p>
            </p:txBody>
          </p:sp>
        </p:grpSp>
      </p:grpSp>
      <p:pic>
        <p:nvPicPr>
          <p:cNvPr id="301" name="CCI_logo_new_Монтажная область 1.png" descr="CCI_logo_new_Монтажная область 1.png"/>
          <p:cNvPicPr/>
          <p:nvPr/>
        </p:nvPicPr>
        <p:blipFill>
          <a:blip r:embed="rId7"/>
          <a:stretch/>
        </p:blipFill>
        <p:spPr>
          <a:xfrm>
            <a:off x="8013600" y="4782600"/>
            <a:ext cx="812520" cy="203400"/>
          </a:xfrm>
          <a:prstGeom prst="rect">
            <a:avLst/>
          </a:prstGeom>
          <a:ln w="1270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s.jpg" descr="s.jpg"/>
          <p:cNvPicPr/>
          <p:nvPr/>
        </p:nvPicPr>
        <p:blipFill>
          <a:blip r:embed="rId2"/>
          <a:srcRect l="6262" t="12525" r="6262"/>
          <a:stretch/>
        </p:blipFill>
        <p:spPr>
          <a:xfrm>
            <a:off x="360" y="180"/>
            <a:ext cx="9143640" cy="5143320"/>
          </a:xfrm>
          <a:prstGeom prst="rect">
            <a:avLst/>
          </a:prstGeom>
          <a:ln w="12700">
            <a:noFill/>
          </a:ln>
        </p:spPr>
      </p:pic>
      <p:sp>
        <p:nvSpPr>
          <p:cNvPr id="303" name="O!Mega-3 TG идеален для тех, кто хочет:"/>
          <p:cNvSpPr/>
          <p:nvPr/>
        </p:nvSpPr>
        <p:spPr>
          <a:xfrm>
            <a:off x="448740" y="415800"/>
            <a:ext cx="7625880" cy="3416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ru-RU" sz="2800" b="0" strike="noStrike" spc="-1" dirty="0">
                <a:solidFill>
                  <a:srgbClr val="001445"/>
                </a:solidFill>
                <a:latin typeface="Gilroy Bold"/>
                <a:ea typeface="Gilroy Bold"/>
              </a:rPr>
              <a:t>O!Mega-3 TG</a:t>
            </a:r>
            <a:r>
              <a:rPr lang="it-IT" sz="2800" b="0" strike="noStrike" spc="-1" dirty="0">
                <a:solidFill>
                  <a:srgbClr val="001445"/>
                </a:solidFill>
                <a:latin typeface="Gilroy Bold"/>
                <a:ea typeface="Gilroy Bold"/>
              </a:rPr>
              <a:t> è ideale per chi desidera:</a:t>
            </a:r>
            <a:r>
              <a:rPr lang="ru-RU" sz="2800" b="0" strike="noStrike" spc="-1" dirty="0">
                <a:solidFill>
                  <a:srgbClr val="001445"/>
                </a:solidFill>
                <a:latin typeface="Gilroy Bold"/>
                <a:ea typeface="Gilroy Bold"/>
              </a:rPr>
              <a:t> </a:t>
            </a:r>
            <a:endParaRPr lang="it-IT" sz="2800" b="0" strike="noStrike" spc="-1" dirty="0">
              <a:latin typeface="Arial"/>
            </a:endParaRPr>
          </a:p>
        </p:txBody>
      </p:sp>
      <p:grpSp>
        <p:nvGrpSpPr>
          <p:cNvPr id="304" name="Группа"/>
          <p:cNvGrpSpPr/>
          <p:nvPr/>
        </p:nvGrpSpPr>
        <p:grpSpPr>
          <a:xfrm>
            <a:off x="406440" y="1168560"/>
            <a:ext cx="3855240" cy="482940"/>
            <a:chOff x="406440" y="1168560"/>
            <a:chExt cx="3855240" cy="482940"/>
          </a:xfrm>
        </p:grpSpPr>
        <p:pic>
          <p:nvPicPr>
            <p:cNvPr id="305" name="Безымянный-1-35.png" descr="Безымянный-1-35.png"/>
            <p:cNvPicPr/>
            <p:nvPr/>
          </p:nvPicPr>
          <p:blipFill>
            <a:blip r:embed="rId3"/>
            <a:srcRect b="36"/>
            <a:stretch/>
          </p:blipFill>
          <p:spPr>
            <a:xfrm>
              <a:off x="406440" y="1168560"/>
              <a:ext cx="444240" cy="443880"/>
            </a:xfrm>
            <a:prstGeom prst="rect">
              <a:avLst/>
            </a:prstGeom>
            <a:ln w="12700">
              <a:noFill/>
            </a:ln>
          </p:spPr>
        </p:pic>
        <p:sp>
          <p:nvSpPr>
            <p:cNvPr id="306" name="повысить выносливость  и работоспособность"/>
            <p:cNvSpPr/>
            <p:nvPr/>
          </p:nvSpPr>
          <p:spPr>
            <a:xfrm>
              <a:off x="903240" y="1194660"/>
              <a:ext cx="3358440" cy="4568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500" b="0" strike="noStrike" spc="-1" dirty="0">
                  <a:solidFill>
                    <a:srgbClr val="001445"/>
                  </a:solidFill>
                  <a:latin typeface="Gilroy Regular"/>
                  <a:ea typeface="Gilroy Regular"/>
                </a:rPr>
                <a:t>migliorare la resistenza e la propria </a:t>
              </a:r>
              <a:endParaRPr lang="it-IT" sz="1500" b="0" strike="noStrike" spc="-1" dirty="0">
                <a:latin typeface="Arial"/>
              </a:endParaRPr>
            </a:p>
            <a:p>
              <a:pPr>
                <a:lnSpc>
                  <a:spcPct val="100000"/>
                </a:lnSpc>
                <a:buNone/>
                <a:tabLst>
                  <a:tab pos="0" algn="l"/>
                </a:tabLst>
              </a:pPr>
              <a:r>
                <a:rPr lang="it-IT" sz="1500" b="0" strike="noStrike" spc="-1" dirty="0">
                  <a:solidFill>
                    <a:srgbClr val="001445"/>
                  </a:solidFill>
                  <a:latin typeface="Gilroy Regular"/>
                  <a:ea typeface="Gilroy Regular"/>
                </a:rPr>
                <a:t>performance </a:t>
              </a:r>
              <a:endParaRPr lang="it-IT" sz="1500" b="0" strike="noStrike" spc="-1" dirty="0">
                <a:latin typeface="Arial"/>
              </a:endParaRPr>
            </a:p>
          </p:txBody>
        </p:sp>
      </p:grpSp>
      <p:grpSp>
        <p:nvGrpSpPr>
          <p:cNvPr id="307" name="Группа"/>
          <p:cNvGrpSpPr/>
          <p:nvPr/>
        </p:nvGrpSpPr>
        <p:grpSpPr>
          <a:xfrm>
            <a:off x="406440" y="1724040"/>
            <a:ext cx="4082040" cy="445320"/>
            <a:chOff x="406440" y="1724040"/>
            <a:chExt cx="4082040" cy="445320"/>
          </a:xfrm>
        </p:grpSpPr>
        <p:pic>
          <p:nvPicPr>
            <p:cNvPr id="308" name="Безымянный-1-34.png" descr="Безымянный-1-34.png"/>
            <p:cNvPicPr/>
            <p:nvPr/>
          </p:nvPicPr>
          <p:blipFill>
            <a:blip r:embed="rId4"/>
            <a:srcRect l="109" r="109"/>
            <a:stretch/>
          </p:blipFill>
          <p:spPr>
            <a:xfrm>
              <a:off x="406440" y="1724040"/>
              <a:ext cx="444240" cy="445320"/>
            </a:xfrm>
            <a:prstGeom prst="rect">
              <a:avLst/>
            </a:prstGeom>
            <a:ln w="12700">
              <a:noFill/>
            </a:ln>
          </p:spPr>
        </p:pic>
        <p:sp>
          <p:nvSpPr>
            <p:cNvPr id="309" name="справляться с высокими  умственными нагрузками"/>
            <p:cNvSpPr/>
            <p:nvPr/>
          </p:nvSpPr>
          <p:spPr>
            <a:xfrm>
              <a:off x="892080" y="1818000"/>
              <a:ext cx="359640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500" b="0" strike="noStrike" spc="-1" dirty="0">
                  <a:solidFill>
                    <a:srgbClr val="001445"/>
                  </a:solidFill>
                  <a:latin typeface="Gilroy Regular"/>
                  <a:ea typeface="Gilroy Regular"/>
                </a:rPr>
                <a:t>far fronte ad un elevato stress mentale</a:t>
              </a:r>
              <a:endParaRPr lang="it-IT" sz="1500" b="0" strike="noStrike" spc="-1" dirty="0">
                <a:latin typeface="Arial"/>
              </a:endParaRPr>
            </a:p>
          </p:txBody>
        </p:sp>
      </p:grpSp>
      <p:grpSp>
        <p:nvGrpSpPr>
          <p:cNvPr id="310" name="Группа"/>
          <p:cNvGrpSpPr/>
          <p:nvPr/>
        </p:nvGrpSpPr>
        <p:grpSpPr>
          <a:xfrm>
            <a:off x="406440" y="2280960"/>
            <a:ext cx="4143044" cy="443880"/>
            <a:chOff x="406440" y="2280960"/>
            <a:chExt cx="4143044" cy="443880"/>
          </a:xfrm>
        </p:grpSpPr>
        <p:pic>
          <p:nvPicPr>
            <p:cNvPr id="311" name="Безымянный-1-31.png" descr="Безымянный-1-31.png"/>
            <p:cNvPicPr/>
            <p:nvPr/>
          </p:nvPicPr>
          <p:blipFill>
            <a:blip r:embed="rId5"/>
            <a:srcRect t="36" b="36"/>
            <a:stretch/>
          </p:blipFill>
          <p:spPr>
            <a:xfrm>
              <a:off x="406440" y="2280960"/>
              <a:ext cx="444240" cy="443880"/>
            </a:xfrm>
            <a:prstGeom prst="rect">
              <a:avLst/>
            </a:prstGeom>
            <a:ln w="12700">
              <a:noFill/>
            </a:ln>
          </p:spPr>
        </p:pic>
        <p:sp>
          <p:nvSpPr>
            <p:cNvPr id="312" name="поддержать здоровье  сердца и сосудов"/>
            <p:cNvSpPr/>
            <p:nvPr/>
          </p:nvSpPr>
          <p:spPr>
            <a:xfrm>
              <a:off x="898364" y="2394720"/>
              <a:ext cx="365112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500" b="0" strike="noStrike" spc="-1" dirty="0">
                  <a:solidFill>
                    <a:srgbClr val="001445"/>
                  </a:solidFill>
                  <a:latin typeface="Gilroy Regular"/>
                  <a:ea typeface="Gilroy Regular"/>
                </a:rPr>
                <a:t>sostenere la salute cardiaca e vascolare</a:t>
              </a:r>
              <a:endParaRPr lang="it-IT" sz="1500" b="0" strike="noStrike" spc="-1" dirty="0">
                <a:latin typeface="Arial"/>
              </a:endParaRPr>
            </a:p>
          </p:txBody>
        </p:sp>
      </p:grpSp>
      <p:grpSp>
        <p:nvGrpSpPr>
          <p:cNvPr id="313" name="Группа"/>
          <p:cNvGrpSpPr/>
          <p:nvPr/>
        </p:nvGrpSpPr>
        <p:grpSpPr>
          <a:xfrm>
            <a:off x="406440" y="2837520"/>
            <a:ext cx="3176640" cy="443880"/>
            <a:chOff x="406440" y="2837520"/>
            <a:chExt cx="3176640" cy="443880"/>
          </a:xfrm>
        </p:grpSpPr>
        <p:pic>
          <p:nvPicPr>
            <p:cNvPr id="314" name="Безымянный-1-33.png" descr="Безымянный-1-33.png"/>
            <p:cNvPicPr/>
            <p:nvPr/>
          </p:nvPicPr>
          <p:blipFill>
            <a:blip r:embed="rId6"/>
            <a:srcRect t="18" b="18"/>
            <a:stretch/>
          </p:blipFill>
          <p:spPr>
            <a:xfrm>
              <a:off x="406440" y="2837520"/>
              <a:ext cx="444240" cy="443880"/>
            </a:xfrm>
            <a:prstGeom prst="rect">
              <a:avLst/>
            </a:prstGeom>
            <a:ln w="12700">
              <a:noFill/>
            </a:ln>
          </p:spPr>
        </p:pic>
        <p:sp>
          <p:nvSpPr>
            <p:cNvPr id="315" name="сохранить острое зрение"/>
            <p:cNvSpPr/>
            <p:nvPr/>
          </p:nvSpPr>
          <p:spPr>
            <a:xfrm>
              <a:off x="892080" y="2949390"/>
              <a:ext cx="269100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500" b="0" strike="noStrike" spc="-1" dirty="0">
                  <a:solidFill>
                    <a:srgbClr val="001445"/>
                  </a:solidFill>
                  <a:latin typeface="Gilroy Regular"/>
                  <a:ea typeface="Gilroy Regular"/>
                </a:rPr>
                <a:t>mantenere una visione nitida</a:t>
              </a:r>
              <a:endParaRPr lang="it-IT" sz="1500" b="0" strike="noStrike" spc="-1" dirty="0">
                <a:latin typeface="Arial"/>
              </a:endParaRPr>
            </a:p>
          </p:txBody>
        </p:sp>
      </p:grpSp>
      <p:grpSp>
        <p:nvGrpSpPr>
          <p:cNvPr id="316" name="Группа"/>
          <p:cNvGrpSpPr/>
          <p:nvPr/>
        </p:nvGrpSpPr>
        <p:grpSpPr>
          <a:xfrm>
            <a:off x="406440" y="3393720"/>
            <a:ext cx="3737520" cy="443880"/>
            <a:chOff x="406440" y="3393720"/>
            <a:chExt cx="3737520" cy="443880"/>
          </a:xfrm>
        </p:grpSpPr>
        <p:pic>
          <p:nvPicPr>
            <p:cNvPr id="317" name="Безымянный-1-32.png" descr="Безымянный-1-32.png"/>
            <p:cNvPicPr/>
            <p:nvPr/>
          </p:nvPicPr>
          <p:blipFill>
            <a:blip r:embed="rId7"/>
            <a:srcRect t="18" b="18"/>
            <a:stretch/>
          </p:blipFill>
          <p:spPr>
            <a:xfrm>
              <a:off x="406440" y="3393720"/>
              <a:ext cx="444240" cy="443880"/>
            </a:xfrm>
            <a:prstGeom prst="rect">
              <a:avLst/>
            </a:prstGeom>
            <a:ln w="12700">
              <a:noFill/>
            </a:ln>
          </p:spPr>
        </p:pic>
        <p:sp>
          <p:nvSpPr>
            <p:cNvPr id="318" name="позаботиться о нервной системе"/>
            <p:cNvSpPr/>
            <p:nvPr/>
          </p:nvSpPr>
          <p:spPr>
            <a:xfrm>
              <a:off x="892080" y="3501790"/>
              <a:ext cx="325188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500" b="0" strike="noStrike" spc="-1" dirty="0">
                  <a:solidFill>
                    <a:srgbClr val="001445"/>
                  </a:solidFill>
                  <a:latin typeface="Gilroy Regular"/>
                  <a:ea typeface="Gilroy Regular"/>
                </a:rPr>
                <a:t>prendersi cura del sistema nervoso</a:t>
              </a:r>
              <a:endParaRPr lang="it-IT" sz="1500" b="0" strike="noStrike" spc="-1" dirty="0">
                <a:latin typeface="Arial"/>
              </a:endParaRPr>
            </a:p>
          </p:txBody>
        </p:sp>
      </p:grpSp>
      <p:grpSp>
        <p:nvGrpSpPr>
          <p:cNvPr id="319" name="Группа"/>
          <p:cNvGrpSpPr/>
          <p:nvPr/>
        </p:nvGrpSpPr>
        <p:grpSpPr>
          <a:xfrm>
            <a:off x="406440" y="3949920"/>
            <a:ext cx="3522600" cy="443880"/>
            <a:chOff x="406440" y="3949920"/>
            <a:chExt cx="3522600" cy="443880"/>
          </a:xfrm>
        </p:grpSpPr>
        <p:pic>
          <p:nvPicPr>
            <p:cNvPr id="320" name="Безымянный-1-36.png" descr="Безымянный-1-36.png"/>
            <p:cNvPicPr/>
            <p:nvPr/>
          </p:nvPicPr>
          <p:blipFill>
            <a:blip r:embed="rId8"/>
            <a:srcRect t="18" b="18"/>
            <a:stretch/>
          </p:blipFill>
          <p:spPr>
            <a:xfrm>
              <a:off x="406440" y="3949920"/>
              <a:ext cx="444240" cy="443880"/>
            </a:xfrm>
            <a:prstGeom prst="rect">
              <a:avLst/>
            </a:prstGeom>
            <a:ln w="12700">
              <a:noFill/>
            </a:ln>
          </p:spPr>
        </p:pic>
        <p:sp>
          <p:nvSpPr>
            <p:cNvPr id="321" name="противостоять простудам  в сезон ОРВИ"/>
            <p:cNvSpPr/>
            <p:nvPr/>
          </p:nvSpPr>
          <p:spPr>
            <a:xfrm>
              <a:off x="892080" y="4048985"/>
              <a:ext cx="303696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500" b="0" strike="noStrike" spc="-1" dirty="0">
                  <a:solidFill>
                    <a:srgbClr val="001445"/>
                  </a:solidFill>
                  <a:latin typeface="Gilroy Regular"/>
                  <a:ea typeface="Gilroy Regular"/>
                </a:rPr>
                <a:t>resistere ai raffreddori stagionali</a:t>
              </a:r>
              <a:endParaRPr lang="it-IT" sz="1500" b="0" strike="noStrike" spc="-1" dirty="0">
                <a:latin typeface="Arial"/>
              </a:endParaRPr>
            </a:p>
          </p:txBody>
        </p:sp>
      </p:grpSp>
      <p:grpSp>
        <p:nvGrpSpPr>
          <p:cNvPr id="322" name="Группа"/>
          <p:cNvGrpSpPr/>
          <p:nvPr/>
        </p:nvGrpSpPr>
        <p:grpSpPr>
          <a:xfrm>
            <a:off x="360360" y="4795560"/>
            <a:ext cx="8453160" cy="157680"/>
            <a:chOff x="360360" y="4795560"/>
            <a:chExt cx="8453160" cy="157680"/>
          </a:xfrm>
        </p:grpSpPr>
        <p:sp>
          <p:nvSpPr>
            <p:cNvPr id="323"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80000"/>
                </a:lnSpc>
                <a:buNone/>
                <a:tabLst>
                  <a:tab pos="0" algn="l"/>
                </a:tabLst>
              </a:pPr>
              <a:r>
                <a:rPr lang="it-IT" sz="1200" b="1" strike="noStrike" spc="-1">
                  <a:solidFill>
                    <a:srgbClr val="001445"/>
                  </a:solidFill>
                  <a:latin typeface="Gilroy Bold"/>
                  <a:ea typeface="Gilroy Bold"/>
                </a:rPr>
                <a:t>O!Mega-3 TG</a:t>
              </a:r>
              <a:endParaRPr lang="it-IT" sz="1200" b="0" strike="noStrike" spc="-1">
                <a:latin typeface="Arial"/>
              </a:endParaRPr>
            </a:p>
          </p:txBody>
        </p:sp>
        <p:pic>
          <p:nvPicPr>
            <p:cNvPr id="324" name="Безымянный-1-44.png" descr="Безымянный-1-44.png"/>
            <p:cNvPicPr/>
            <p:nvPr/>
          </p:nvPicPr>
          <p:blipFill>
            <a:blip r:embed="rId9"/>
            <a:stretch/>
          </p:blipFill>
          <p:spPr>
            <a:xfrm>
              <a:off x="8026560" y="4815360"/>
              <a:ext cx="786960" cy="137880"/>
            </a:xfrm>
            <a:prstGeom prst="rect">
              <a:avLst/>
            </a:prstGeom>
            <a:ln w="12700">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A263"/>
        </a:solidFill>
        <a:effectLst/>
      </p:bgPr>
    </p:bg>
    <p:spTree>
      <p:nvGrpSpPr>
        <p:cNvPr id="1" name=""/>
        <p:cNvGrpSpPr/>
        <p:nvPr/>
      </p:nvGrpSpPr>
      <p:grpSpPr>
        <a:xfrm>
          <a:off x="0" y="0"/>
          <a:ext cx="0" cy="0"/>
          <a:chOff x="0" y="0"/>
          <a:chExt cx="0" cy="0"/>
        </a:xfrm>
      </p:grpSpPr>
      <p:pic>
        <p:nvPicPr>
          <p:cNvPr id="51" name="Slide 16_9 - 2 (2).jpg" descr="Slide 16_9 - 2 (2).jpg"/>
          <p:cNvPicPr/>
          <p:nvPr/>
        </p:nvPicPr>
        <p:blipFill>
          <a:blip r:embed="rId3"/>
          <a:stretch/>
        </p:blipFill>
        <p:spPr>
          <a:xfrm>
            <a:off x="0" y="0"/>
            <a:ext cx="9143640" cy="5143320"/>
          </a:xfrm>
          <a:prstGeom prst="rect">
            <a:avLst/>
          </a:prstGeom>
          <a:ln w="12700">
            <a:noFill/>
          </a:ln>
        </p:spPr>
      </p:pic>
      <p:sp>
        <p:nvSpPr>
          <p:cNvPr id="52"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535353"/>
                </a:solidFill>
                <a:latin typeface="Gilroy Bold"/>
                <a:ea typeface="Gilroy Bold"/>
              </a:rPr>
              <a:t>O!Mega-3 TG</a:t>
            </a:r>
            <a:endParaRPr lang="it-IT" sz="1200" b="0" strike="noStrike" spc="-1">
              <a:latin typeface="Arial"/>
            </a:endParaRPr>
          </a:p>
        </p:txBody>
      </p:sp>
      <p:pic>
        <p:nvPicPr>
          <p:cNvPr id="53" name="Безымянный-1-45.png" descr="Безымянный-1-45.png"/>
          <p:cNvPicPr/>
          <p:nvPr/>
        </p:nvPicPr>
        <p:blipFill>
          <a:blip r:embed="rId4"/>
          <a:stretch/>
        </p:blipFill>
        <p:spPr>
          <a:xfrm>
            <a:off x="8026560" y="4815360"/>
            <a:ext cx="786960" cy="137880"/>
          </a:xfrm>
          <a:prstGeom prst="rect">
            <a:avLst/>
          </a:prstGeom>
          <a:ln w="12700">
            <a:noFill/>
          </a:ln>
        </p:spPr>
      </p:pic>
      <p:sp>
        <p:nvSpPr>
          <p:cNvPr id="2" name="CasellaDiTesto 1">
            <a:extLst>
              <a:ext uri="{FF2B5EF4-FFF2-40B4-BE49-F238E27FC236}">
                <a16:creationId xmlns:a16="http://schemas.microsoft.com/office/drawing/2014/main" id="{264753E0-0BD8-A64A-B84D-57D2A60636DB}"/>
              </a:ext>
            </a:extLst>
          </p:cNvPr>
          <p:cNvSpPr txBox="1"/>
          <p:nvPr/>
        </p:nvSpPr>
        <p:spPr>
          <a:xfrm>
            <a:off x="1970116" y="856211"/>
            <a:ext cx="1812175" cy="400110"/>
          </a:xfrm>
          <a:prstGeom prst="rect">
            <a:avLst/>
          </a:prstGeom>
          <a:solidFill>
            <a:schemeClr val="bg1"/>
          </a:solidFill>
        </p:spPr>
        <p:txBody>
          <a:bodyPr wrap="square" rtlCol="0">
            <a:spAutoFit/>
          </a:bodyPr>
          <a:lstStyle/>
          <a:p>
            <a:r>
              <a:rPr lang="it-IT" sz="1000" b="0" strike="noStrike" spc="-1" dirty="0">
                <a:latin typeface="Gilroy" pitchFamily="2" charset="77"/>
                <a:ea typeface="Calibri"/>
              </a:rPr>
              <a:t>&lt;Prendi gli Omega-3 e non avrai problemi cardiaci...&gt;</a:t>
            </a:r>
            <a:endParaRPr lang="it-IT" sz="1000" b="0" strike="noStrike" spc="-1" dirty="0">
              <a:latin typeface="Gilroy" pitchFamily="2" charset="77"/>
            </a:endParaRPr>
          </a:p>
        </p:txBody>
      </p:sp>
      <p:sp>
        <p:nvSpPr>
          <p:cNvPr id="6" name="CasellaDiTesto 5">
            <a:extLst>
              <a:ext uri="{FF2B5EF4-FFF2-40B4-BE49-F238E27FC236}">
                <a16:creationId xmlns:a16="http://schemas.microsoft.com/office/drawing/2014/main" id="{6D9B4638-FB9A-EE49-8A03-10C55010855F}"/>
              </a:ext>
            </a:extLst>
          </p:cNvPr>
          <p:cNvSpPr txBox="1"/>
          <p:nvPr/>
        </p:nvSpPr>
        <p:spPr>
          <a:xfrm>
            <a:off x="1341119" y="1972888"/>
            <a:ext cx="1917470" cy="507831"/>
          </a:xfrm>
          <a:prstGeom prst="rect">
            <a:avLst/>
          </a:prstGeom>
          <a:solidFill>
            <a:schemeClr val="bg1"/>
          </a:solidFill>
        </p:spPr>
        <p:txBody>
          <a:bodyPr wrap="square" rtlCol="0">
            <a:spAutoFit/>
          </a:bodyPr>
          <a:lstStyle/>
          <a:p>
            <a:r>
              <a:rPr lang="it-IT" sz="900" b="0" strike="noStrike" spc="-1" dirty="0">
                <a:latin typeface="Gilroy" pitchFamily="2" charset="77"/>
                <a:ea typeface="Calibri"/>
              </a:rPr>
              <a:t>&lt;Sembra ormai assodato che il segreto della giovinezza e della longevità sia negli Omega-3...&gt;</a:t>
            </a:r>
          </a:p>
        </p:txBody>
      </p:sp>
      <p:sp>
        <p:nvSpPr>
          <p:cNvPr id="7" name="CasellaDiTesto 6">
            <a:extLst>
              <a:ext uri="{FF2B5EF4-FFF2-40B4-BE49-F238E27FC236}">
                <a16:creationId xmlns:a16="http://schemas.microsoft.com/office/drawing/2014/main" id="{63C36D38-8C04-A04B-9B6D-0EAA3D6E366E}"/>
              </a:ext>
            </a:extLst>
          </p:cNvPr>
          <p:cNvSpPr txBox="1"/>
          <p:nvPr/>
        </p:nvSpPr>
        <p:spPr>
          <a:xfrm>
            <a:off x="6480394" y="1463042"/>
            <a:ext cx="1715956" cy="46368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sz="800" b="0" strike="noStrike" spc="-1">
                <a:latin typeface="Gilroy" pitchFamily="2" charset="77"/>
                <a:ea typeface="Calibri"/>
              </a:rPr>
              <a:t>&lt; Dicono che nella stagione delle influenze è meglio prendere gli Omega-3…&gt;</a:t>
            </a:r>
            <a:endParaRPr lang="it-IT" sz="800" b="0" strike="noStrike" spc="-1" dirty="0">
              <a:latin typeface="Gilroy" pitchFamily="2" charset="77"/>
            </a:endParaRPr>
          </a:p>
        </p:txBody>
      </p:sp>
      <p:sp>
        <p:nvSpPr>
          <p:cNvPr id="8" name="CasellaDiTesto 7">
            <a:extLst>
              <a:ext uri="{FF2B5EF4-FFF2-40B4-BE49-F238E27FC236}">
                <a16:creationId xmlns:a16="http://schemas.microsoft.com/office/drawing/2014/main" id="{7DB39853-08A9-2F41-9C72-8978B02E375C}"/>
              </a:ext>
            </a:extLst>
          </p:cNvPr>
          <p:cNvSpPr txBox="1"/>
          <p:nvPr/>
        </p:nvSpPr>
        <p:spPr>
          <a:xfrm>
            <a:off x="6217157" y="2967648"/>
            <a:ext cx="1887751" cy="33855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sz="800" b="0" strike="noStrike" spc="-1" dirty="0">
                <a:latin typeface="Gilroy" pitchFamily="2" charset="77"/>
                <a:ea typeface="Calibri"/>
              </a:rPr>
              <a:t>&lt;Sapevi che gli Omega-3 fanno bene al cervello e alla vista...&gt;</a:t>
            </a:r>
            <a:endParaRPr lang="it-IT" sz="800" b="0" strike="noStrike" spc="-1" dirty="0">
              <a:latin typeface="Gilroy" pitchFamily="2" charset="77"/>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shutterstock_1674536527.jpg" descr="shutterstock_1674536527.jpg"/>
          <p:cNvPicPr/>
          <p:nvPr/>
        </p:nvPicPr>
        <p:blipFill>
          <a:blip r:embed="rId2"/>
          <a:srcRect l="9089" t="9032" b="56"/>
          <a:stretch/>
        </p:blipFill>
        <p:spPr>
          <a:xfrm>
            <a:off x="0" y="0"/>
            <a:ext cx="9143640" cy="5143320"/>
          </a:xfrm>
          <a:prstGeom prst="rect">
            <a:avLst/>
          </a:prstGeom>
          <a:ln w="12700">
            <a:noFill/>
          </a:ln>
        </p:spPr>
      </p:pic>
      <p:pic>
        <p:nvPicPr>
          <p:cNvPr id="326" name="CCI_logo_new_Монтажная область 1.png" descr="CCI_logo_new_Монтажная область 1.png"/>
          <p:cNvPicPr/>
          <p:nvPr/>
        </p:nvPicPr>
        <p:blipFill>
          <a:blip r:embed="rId3"/>
          <a:stretch/>
        </p:blipFill>
        <p:spPr>
          <a:xfrm>
            <a:off x="8013600" y="4782600"/>
            <a:ext cx="812520" cy="203400"/>
          </a:xfrm>
          <a:prstGeom prst="rect">
            <a:avLst/>
          </a:prstGeom>
          <a:ln w="12700">
            <a:noFill/>
          </a:ln>
        </p:spPr>
      </p:pic>
      <p:sp>
        <p:nvSpPr>
          <p:cNvPr id="327" name="O!Mega-3 TG"/>
          <p:cNvSpPr/>
          <p:nvPr/>
        </p:nvSpPr>
        <p:spPr>
          <a:xfrm>
            <a:off x="298440" y="406440"/>
            <a:ext cx="2480760" cy="3416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2800" b="1" strike="noStrike" spc="-1">
                <a:solidFill>
                  <a:srgbClr val="FFFFFF"/>
                </a:solidFill>
                <a:latin typeface="Helvetica Neue"/>
                <a:ea typeface="Helvetica Neue"/>
              </a:rPr>
              <a:t>O!Mega-3 TG</a:t>
            </a:r>
            <a:endParaRPr lang="it-IT" sz="2800" b="0" strike="noStrike" spc="-1">
              <a:latin typeface="Arial"/>
            </a:endParaRPr>
          </a:p>
        </p:txBody>
      </p:sp>
      <p:sp>
        <p:nvSpPr>
          <p:cNvPr id="328"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FFFFFF"/>
                </a:solidFill>
                <a:latin typeface="Gilroy Bold"/>
                <a:ea typeface="Gilroy Bold"/>
              </a:rPr>
              <a:t>O!Mega-3 TG</a:t>
            </a:r>
            <a:endParaRPr lang="it-IT" sz="1200" b="0" strike="noStrike" spc="-1">
              <a:latin typeface="Arial"/>
            </a:endParaRPr>
          </a:p>
        </p:txBody>
      </p:sp>
      <p:sp>
        <p:nvSpPr>
          <p:cNvPr id="329" name="Для здоровья сердца,  сосудов и зрения"/>
          <p:cNvSpPr/>
          <p:nvPr/>
        </p:nvSpPr>
        <p:spPr>
          <a:xfrm>
            <a:off x="744840" y="1214820"/>
            <a:ext cx="3898080" cy="4568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buNone/>
              <a:tabLst>
                <a:tab pos="0" algn="l"/>
              </a:tabLst>
            </a:pPr>
            <a:r>
              <a:rPr lang="it-IT" sz="1500" b="0" strike="noStrike" spc="-1" dirty="0">
                <a:solidFill>
                  <a:srgbClr val="FFFFFF"/>
                </a:solidFill>
                <a:latin typeface="Gilroy Regular"/>
                <a:ea typeface="Gilroy Regular"/>
              </a:rPr>
              <a:t>Per la salute del cuore, dei vasi sanguigni </a:t>
            </a:r>
            <a:endParaRPr lang="it-IT" sz="1500" b="0" strike="noStrike" spc="-1" dirty="0">
              <a:latin typeface="Arial"/>
            </a:endParaRPr>
          </a:p>
          <a:p>
            <a:pPr>
              <a:lnSpc>
                <a:spcPct val="100000"/>
              </a:lnSpc>
              <a:buNone/>
              <a:tabLst>
                <a:tab pos="0" algn="l"/>
              </a:tabLst>
            </a:pPr>
            <a:r>
              <a:rPr lang="it-IT" sz="1500" b="0" strike="noStrike" spc="-1" dirty="0">
                <a:solidFill>
                  <a:srgbClr val="FFFFFF"/>
                </a:solidFill>
                <a:latin typeface="Gilroy Regular"/>
                <a:ea typeface="Gilroy Regular"/>
              </a:rPr>
              <a:t>e della vista</a:t>
            </a:r>
            <a:endParaRPr lang="it-IT" sz="1500" b="0" strike="noStrike" spc="-1" dirty="0">
              <a:latin typeface="Arial"/>
            </a:endParaRPr>
          </a:p>
        </p:txBody>
      </p:sp>
      <p:sp>
        <p:nvSpPr>
          <p:cNvPr id="330" name="Высокая концентрация ПНЖК  омега-3 в каждой капсуле"/>
          <p:cNvSpPr/>
          <p:nvPr/>
        </p:nvSpPr>
        <p:spPr>
          <a:xfrm>
            <a:off x="744840" y="1820471"/>
            <a:ext cx="3619080" cy="4568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buNone/>
              <a:tabLst>
                <a:tab pos="0" algn="l"/>
              </a:tabLst>
            </a:pPr>
            <a:r>
              <a:rPr lang="it-IT" sz="1500" b="0" strike="noStrike" spc="-1" dirty="0">
                <a:solidFill>
                  <a:srgbClr val="FFFFFF"/>
                </a:solidFill>
                <a:latin typeface="Gilroy Regular"/>
                <a:ea typeface="Gilroy Regular"/>
              </a:rPr>
              <a:t>Alta concentrazione di PUFA Omega-3 </a:t>
            </a:r>
            <a:endParaRPr lang="it-IT" sz="1500" b="0" strike="noStrike" spc="-1" dirty="0">
              <a:latin typeface="Arial"/>
            </a:endParaRPr>
          </a:p>
          <a:p>
            <a:pPr>
              <a:lnSpc>
                <a:spcPct val="100000"/>
              </a:lnSpc>
              <a:buNone/>
              <a:tabLst>
                <a:tab pos="0" algn="l"/>
              </a:tabLst>
            </a:pPr>
            <a:r>
              <a:rPr lang="it-IT" sz="1500" b="0" strike="noStrike" spc="-1" dirty="0">
                <a:solidFill>
                  <a:srgbClr val="FFFFFF"/>
                </a:solidFill>
                <a:latin typeface="Gilroy Regular"/>
                <a:ea typeface="Gilroy Regular"/>
              </a:rPr>
              <a:t>in ogni capsula</a:t>
            </a:r>
            <a:endParaRPr lang="it-IT" sz="1500" b="0" strike="noStrike" spc="-1" dirty="0">
              <a:latin typeface="Arial"/>
            </a:endParaRPr>
          </a:p>
        </p:txBody>
      </p:sp>
      <p:sp>
        <p:nvSpPr>
          <p:cNvPr id="331" name="Подходит для детей с 14 лет  и взрослых"/>
          <p:cNvSpPr/>
          <p:nvPr/>
        </p:nvSpPr>
        <p:spPr>
          <a:xfrm>
            <a:off x="744840" y="2499120"/>
            <a:ext cx="380664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buNone/>
              <a:tabLst>
                <a:tab pos="0" algn="l"/>
              </a:tabLst>
            </a:pPr>
            <a:r>
              <a:rPr lang="it-IT" sz="1500" b="0" strike="noStrike" spc="-1" dirty="0">
                <a:solidFill>
                  <a:srgbClr val="FFFFFF"/>
                </a:solidFill>
                <a:latin typeface="Gilroy Regular"/>
                <a:ea typeface="Gilroy Regular"/>
              </a:rPr>
              <a:t>Adatto a bambini sopra i 14 anni e adulti</a:t>
            </a:r>
            <a:endParaRPr lang="it-IT" sz="1500" b="0" strike="noStrike" spc="-1" dirty="0">
              <a:latin typeface="Arial"/>
            </a:endParaRPr>
          </a:p>
        </p:txBody>
      </p:sp>
      <p:sp>
        <p:nvSpPr>
          <p:cNvPr id="332" name="Линия"/>
          <p:cNvSpPr/>
          <p:nvPr/>
        </p:nvSpPr>
        <p:spPr>
          <a:xfrm flipH="1" flipV="1">
            <a:off x="543960" y="1546200"/>
            <a:ext cx="5040" cy="330120"/>
          </a:xfrm>
          <a:prstGeom prst="line">
            <a:avLst/>
          </a:prstGeom>
          <a:ln w="12700">
            <a:solidFill>
              <a:srgbClr val="FFFFFF"/>
            </a:solidFill>
            <a:round/>
          </a:ln>
        </p:spPr>
        <p:style>
          <a:lnRef idx="0">
            <a:scrgbClr r="0" g="0" b="0"/>
          </a:lnRef>
          <a:fillRef idx="0">
            <a:scrgbClr r="0" g="0" b="0"/>
          </a:fillRef>
          <a:effectRef idx="0">
            <a:scrgbClr r="0" g="0" b="0"/>
          </a:effectRef>
          <a:fontRef idx="minor"/>
        </p:style>
      </p:sp>
      <p:grpSp>
        <p:nvGrpSpPr>
          <p:cNvPr id="333" name="Группа"/>
          <p:cNvGrpSpPr/>
          <p:nvPr/>
        </p:nvGrpSpPr>
        <p:grpSpPr>
          <a:xfrm>
            <a:off x="406440" y="1267200"/>
            <a:ext cx="279000" cy="279000"/>
            <a:chOff x="406440" y="1267200"/>
            <a:chExt cx="279000" cy="279000"/>
          </a:xfrm>
        </p:grpSpPr>
        <p:sp>
          <p:nvSpPr>
            <p:cNvPr id="334" name="Кружок"/>
            <p:cNvSpPr/>
            <p:nvPr/>
          </p:nvSpPr>
          <p:spPr>
            <a:xfrm>
              <a:off x="406440" y="1267200"/>
              <a:ext cx="279000" cy="279000"/>
            </a:xfrm>
            <a:prstGeom prst="ellipse">
              <a:avLst/>
            </a:prstGeom>
            <a:noFill/>
            <a:ln w="12700">
              <a:solidFill>
                <a:srgbClr val="FFFFFF"/>
              </a:solidFill>
              <a:round/>
            </a:ln>
          </p:spPr>
          <p:style>
            <a:lnRef idx="0">
              <a:scrgbClr r="0" g="0" b="0"/>
            </a:lnRef>
            <a:fillRef idx="0">
              <a:scrgbClr r="0" g="0" b="0"/>
            </a:fillRef>
            <a:effectRef idx="0">
              <a:scrgbClr r="0" g="0" b="0"/>
            </a:effectRef>
            <a:fontRef idx="minor"/>
          </p:style>
        </p:sp>
        <p:sp>
          <p:nvSpPr>
            <p:cNvPr id="335" name="1"/>
            <p:cNvSpPr/>
            <p:nvPr/>
          </p:nvSpPr>
          <p:spPr>
            <a:xfrm>
              <a:off x="492120" y="1280160"/>
              <a:ext cx="107640" cy="2282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gn="ctr">
                <a:lnSpc>
                  <a:spcPct val="100000"/>
                </a:lnSpc>
                <a:buNone/>
                <a:tabLst>
                  <a:tab pos="0" algn="l"/>
                </a:tabLst>
              </a:pPr>
              <a:r>
                <a:rPr lang="it-IT" sz="1500" b="0" strike="noStrike" spc="-1">
                  <a:solidFill>
                    <a:srgbClr val="FFFFFF"/>
                  </a:solidFill>
                  <a:latin typeface="Arial"/>
                  <a:ea typeface="Arial"/>
                </a:rPr>
                <a:t>1</a:t>
              </a:r>
              <a:endParaRPr lang="it-IT" sz="1500" b="0" strike="noStrike" spc="-1">
                <a:latin typeface="Arial"/>
              </a:endParaRPr>
            </a:p>
          </p:txBody>
        </p:sp>
      </p:grpSp>
      <p:sp>
        <p:nvSpPr>
          <p:cNvPr id="336" name="Линия"/>
          <p:cNvSpPr/>
          <p:nvPr/>
        </p:nvSpPr>
        <p:spPr>
          <a:xfrm flipH="1" flipV="1">
            <a:off x="543960" y="2145960"/>
            <a:ext cx="4680" cy="330480"/>
          </a:xfrm>
          <a:prstGeom prst="line">
            <a:avLst/>
          </a:prstGeom>
          <a:ln w="12700">
            <a:solidFill>
              <a:srgbClr val="FFFFFF"/>
            </a:solidFill>
            <a:round/>
          </a:ln>
        </p:spPr>
        <p:style>
          <a:lnRef idx="0">
            <a:scrgbClr r="0" g="0" b="0"/>
          </a:lnRef>
          <a:fillRef idx="0">
            <a:scrgbClr r="0" g="0" b="0"/>
          </a:fillRef>
          <a:effectRef idx="0">
            <a:scrgbClr r="0" g="0" b="0"/>
          </a:effectRef>
          <a:fontRef idx="minor"/>
        </p:style>
      </p:sp>
      <p:grpSp>
        <p:nvGrpSpPr>
          <p:cNvPr id="337" name="Группа"/>
          <p:cNvGrpSpPr/>
          <p:nvPr/>
        </p:nvGrpSpPr>
        <p:grpSpPr>
          <a:xfrm>
            <a:off x="406440" y="2473920"/>
            <a:ext cx="279000" cy="279000"/>
            <a:chOff x="406440" y="2473920"/>
            <a:chExt cx="279000" cy="279000"/>
          </a:xfrm>
        </p:grpSpPr>
        <p:sp>
          <p:nvSpPr>
            <p:cNvPr id="338" name="Кружок"/>
            <p:cNvSpPr/>
            <p:nvPr/>
          </p:nvSpPr>
          <p:spPr>
            <a:xfrm>
              <a:off x="406440" y="2473920"/>
              <a:ext cx="279000" cy="279000"/>
            </a:xfrm>
            <a:prstGeom prst="ellipse">
              <a:avLst/>
            </a:prstGeom>
            <a:noFill/>
            <a:ln w="12700">
              <a:solidFill>
                <a:srgbClr val="FFFFFF"/>
              </a:solidFill>
              <a:round/>
            </a:ln>
          </p:spPr>
          <p:style>
            <a:lnRef idx="0">
              <a:scrgbClr r="0" g="0" b="0"/>
            </a:lnRef>
            <a:fillRef idx="0">
              <a:scrgbClr r="0" g="0" b="0"/>
            </a:fillRef>
            <a:effectRef idx="0">
              <a:scrgbClr r="0" g="0" b="0"/>
            </a:effectRef>
            <a:fontRef idx="minor"/>
          </p:style>
        </p:sp>
        <p:sp>
          <p:nvSpPr>
            <p:cNvPr id="339" name="3"/>
            <p:cNvSpPr/>
            <p:nvPr/>
          </p:nvSpPr>
          <p:spPr>
            <a:xfrm>
              <a:off x="492120" y="2486520"/>
              <a:ext cx="107640" cy="2282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gn="ctr">
                <a:lnSpc>
                  <a:spcPct val="100000"/>
                </a:lnSpc>
                <a:buNone/>
                <a:tabLst>
                  <a:tab pos="0" algn="l"/>
                </a:tabLst>
              </a:pPr>
              <a:r>
                <a:rPr lang="it-IT" sz="1500" b="0" strike="noStrike" spc="-1">
                  <a:solidFill>
                    <a:srgbClr val="FFFFFF"/>
                  </a:solidFill>
                  <a:latin typeface="Arial"/>
                  <a:ea typeface="Arial"/>
                </a:rPr>
                <a:t>3</a:t>
              </a:r>
              <a:endParaRPr lang="it-IT" sz="1500" b="0" strike="noStrike" spc="-1">
                <a:latin typeface="Arial"/>
              </a:endParaRPr>
            </a:p>
          </p:txBody>
        </p:sp>
      </p:grpSp>
      <p:grpSp>
        <p:nvGrpSpPr>
          <p:cNvPr id="340" name="Группа"/>
          <p:cNvGrpSpPr/>
          <p:nvPr/>
        </p:nvGrpSpPr>
        <p:grpSpPr>
          <a:xfrm>
            <a:off x="406440" y="1870560"/>
            <a:ext cx="279000" cy="279000"/>
            <a:chOff x="406440" y="1870560"/>
            <a:chExt cx="279000" cy="279000"/>
          </a:xfrm>
        </p:grpSpPr>
        <p:sp>
          <p:nvSpPr>
            <p:cNvPr id="341" name="Кружок"/>
            <p:cNvSpPr/>
            <p:nvPr/>
          </p:nvSpPr>
          <p:spPr>
            <a:xfrm>
              <a:off x="406440" y="1870560"/>
              <a:ext cx="279000" cy="279000"/>
            </a:xfrm>
            <a:prstGeom prst="ellipse">
              <a:avLst/>
            </a:prstGeom>
            <a:noFill/>
            <a:ln w="12700">
              <a:solidFill>
                <a:srgbClr val="FFFFFF"/>
              </a:solidFill>
              <a:round/>
            </a:ln>
          </p:spPr>
          <p:style>
            <a:lnRef idx="0">
              <a:scrgbClr r="0" g="0" b="0"/>
            </a:lnRef>
            <a:fillRef idx="0">
              <a:scrgbClr r="0" g="0" b="0"/>
            </a:fillRef>
            <a:effectRef idx="0">
              <a:scrgbClr r="0" g="0" b="0"/>
            </a:effectRef>
            <a:fontRef idx="minor"/>
          </p:style>
        </p:sp>
        <p:sp>
          <p:nvSpPr>
            <p:cNvPr id="342" name="2"/>
            <p:cNvSpPr/>
            <p:nvPr/>
          </p:nvSpPr>
          <p:spPr>
            <a:xfrm>
              <a:off x="492120" y="1883160"/>
              <a:ext cx="107640" cy="2282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gn="ctr">
                <a:lnSpc>
                  <a:spcPct val="100000"/>
                </a:lnSpc>
                <a:buNone/>
                <a:tabLst>
                  <a:tab pos="0" algn="l"/>
                </a:tabLst>
              </a:pPr>
              <a:r>
                <a:rPr lang="it-IT" sz="1500" b="0" strike="noStrike" spc="-1">
                  <a:solidFill>
                    <a:srgbClr val="FFFFFF"/>
                  </a:solidFill>
                  <a:latin typeface="Arial"/>
                  <a:ea typeface="Arial"/>
                </a:rPr>
                <a:t>2</a:t>
              </a:r>
              <a:endParaRPr lang="it-IT" sz="1500" b="0" strike="noStrike" spc="-1">
                <a:latin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12_omega копия-восстановлено30.jpg" descr="12_omega копия-восстановлено30.jpg"/>
          <p:cNvPicPr/>
          <p:nvPr/>
        </p:nvPicPr>
        <p:blipFill>
          <a:blip r:embed="rId2"/>
          <a:srcRect l="5160" r="5160"/>
          <a:stretch/>
        </p:blipFill>
        <p:spPr>
          <a:xfrm>
            <a:off x="-66502" y="180"/>
            <a:ext cx="9143640" cy="5143320"/>
          </a:xfrm>
          <a:prstGeom prst="rect">
            <a:avLst/>
          </a:prstGeom>
          <a:ln w="12700">
            <a:noFill/>
          </a:ln>
        </p:spPr>
      </p:pic>
      <p:sp>
        <p:nvSpPr>
          <p:cNvPr id="344" name="CustomShape 1"/>
          <p:cNvSpPr/>
          <p:nvPr/>
        </p:nvSpPr>
        <p:spPr>
          <a:xfrm>
            <a:off x="360360" y="420480"/>
            <a:ext cx="5160600" cy="598320"/>
          </a:xfrm>
          <a:prstGeom prst="rect">
            <a:avLst/>
          </a:prstGeom>
          <a:noFill/>
          <a:ln w="12700">
            <a:noFill/>
          </a:ln>
        </p:spPr>
        <p:style>
          <a:lnRef idx="0">
            <a:scrgbClr r="0" g="0" b="0"/>
          </a:lnRef>
          <a:fillRef idx="0">
            <a:scrgbClr r="0" g="0" b="0"/>
          </a:fillRef>
          <a:effectRef idx="0">
            <a:scrgbClr r="0" g="0" b="0"/>
          </a:effectRef>
          <a:fontRef idx="minor"/>
        </p:style>
        <p:txBody>
          <a:bodyPr wrap="none" lIns="85680" tIns="85680" rIns="85680" bIns="85680" anchor="t">
            <a:spAutoFit/>
          </a:bodyPr>
          <a:lstStyle/>
          <a:p>
            <a:pPr>
              <a:lnSpc>
                <a:spcPct val="100000"/>
              </a:lnSpc>
              <a:buNone/>
              <a:tabLst>
                <a:tab pos="0" algn="l"/>
              </a:tabLst>
            </a:pPr>
            <a:r>
              <a:rPr lang="it-IT" sz="2800" b="0" strike="noStrike" spc="-1" dirty="0">
                <a:solidFill>
                  <a:srgbClr val="FFFFFF"/>
                </a:solidFill>
                <a:latin typeface="Gilroy Bold"/>
                <a:ea typeface="Gilroy Bold"/>
              </a:rPr>
              <a:t>O!Mega-3 TG (30 capsule)</a:t>
            </a:r>
            <a:endParaRPr lang="it-IT" sz="2800" b="0" strike="noStrike" spc="-1" dirty="0">
              <a:latin typeface="Arial"/>
            </a:endParaRPr>
          </a:p>
        </p:txBody>
      </p:sp>
      <p:sp>
        <p:nvSpPr>
          <p:cNvPr id="345" name="CustomShape 2"/>
          <p:cNvSpPr/>
          <p:nvPr/>
        </p:nvSpPr>
        <p:spPr>
          <a:xfrm>
            <a:off x="347400" y="1547018"/>
            <a:ext cx="2638440" cy="1997640"/>
          </a:xfrm>
          <a:prstGeom prst="rect">
            <a:avLst/>
          </a:prstGeom>
          <a:noFill/>
          <a:ln w="12700">
            <a:noFill/>
          </a:ln>
        </p:spPr>
        <p:style>
          <a:lnRef idx="0">
            <a:scrgbClr r="0" g="0" b="0"/>
          </a:lnRef>
          <a:fillRef idx="0">
            <a:scrgbClr r="0" g="0" b="0"/>
          </a:fillRef>
          <a:effectRef idx="0">
            <a:scrgbClr r="0" g="0" b="0"/>
          </a:effectRef>
          <a:fontRef idx="minor"/>
        </p:style>
        <p:txBody>
          <a:bodyPr wrap="none" lIns="85680" tIns="85680" rIns="85680" bIns="85680" anchor="t">
            <a:spAutoFit/>
          </a:bodyPr>
          <a:lstStyle/>
          <a:p>
            <a:pPr>
              <a:lnSpc>
                <a:spcPct val="100000"/>
              </a:lnSpc>
              <a:buNone/>
              <a:tabLst>
                <a:tab pos="0" algn="l"/>
              </a:tabLst>
            </a:pPr>
            <a:r>
              <a:rPr lang="it-IT" sz="1500" b="0" strike="noStrike" spc="-1" dirty="0">
                <a:solidFill>
                  <a:srgbClr val="FFFFFF"/>
                </a:solidFill>
                <a:latin typeface="Gilroy Bold"/>
                <a:ea typeface="Gilroy Bold"/>
              </a:rPr>
              <a:t>PUNTI BONUS</a:t>
            </a:r>
            <a:endParaRPr lang="it-IT" sz="1500" b="0" strike="noStrike" spc="-1" dirty="0">
              <a:latin typeface="Arial"/>
            </a:endParaRPr>
          </a:p>
          <a:p>
            <a:pPr>
              <a:lnSpc>
                <a:spcPct val="100000"/>
              </a:lnSpc>
              <a:buNone/>
              <a:tabLst>
                <a:tab pos="0" algn="l"/>
              </a:tabLst>
            </a:pPr>
            <a:endParaRPr lang="it-IT" sz="1500" b="0" strike="noStrike" spc="-1" dirty="0">
              <a:latin typeface="Arial"/>
            </a:endParaRPr>
          </a:p>
          <a:p>
            <a:pPr>
              <a:lnSpc>
                <a:spcPct val="100000"/>
              </a:lnSpc>
              <a:buNone/>
              <a:tabLst>
                <a:tab pos="0" algn="l"/>
              </a:tabLst>
            </a:pPr>
            <a:endParaRPr lang="it-IT" sz="1500" b="0" strike="noStrike" spc="-1" dirty="0">
              <a:latin typeface="Arial"/>
            </a:endParaRPr>
          </a:p>
          <a:p>
            <a:pPr>
              <a:lnSpc>
                <a:spcPct val="100000"/>
              </a:lnSpc>
              <a:buNone/>
              <a:tabLst>
                <a:tab pos="0" algn="l"/>
              </a:tabLst>
            </a:pPr>
            <a:r>
              <a:rPr lang="it-IT" sz="1500" b="0" strike="noStrike" spc="-1" dirty="0">
                <a:solidFill>
                  <a:srgbClr val="FFFFFF"/>
                </a:solidFill>
                <a:latin typeface="Gilroy Bold"/>
                <a:ea typeface="Gilroy Bold"/>
              </a:rPr>
              <a:t>PREZZO CLUB</a:t>
            </a:r>
            <a:endParaRPr lang="it-IT" sz="1500" b="0" strike="noStrike" spc="-1" dirty="0">
              <a:latin typeface="Arial"/>
            </a:endParaRPr>
          </a:p>
          <a:p>
            <a:pPr>
              <a:lnSpc>
                <a:spcPct val="100000"/>
              </a:lnSpc>
              <a:buNone/>
              <a:tabLst>
                <a:tab pos="0" algn="l"/>
              </a:tabLst>
            </a:pPr>
            <a:endParaRPr lang="it-IT" sz="1500" b="0" strike="noStrike" spc="-1" dirty="0">
              <a:latin typeface="Arial"/>
            </a:endParaRPr>
          </a:p>
          <a:p>
            <a:pPr>
              <a:lnSpc>
                <a:spcPct val="100000"/>
              </a:lnSpc>
              <a:buNone/>
              <a:tabLst>
                <a:tab pos="0" algn="l"/>
              </a:tabLst>
            </a:pPr>
            <a:endParaRPr lang="it-IT" sz="1500" b="0" strike="noStrike" spc="-1" dirty="0">
              <a:latin typeface="Arial"/>
            </a:endParaRPr>
          </a:p>
          <a:p>
            <a:pPr>
              <a:lnSpc>
                <a:spcPct val="100000"/>
              </a:lnSpc>
              <a:buNone/>
              <a:tabLst>
                <a:tab pos="0" algn="l"/>
              </a:tabLst>
            </a:pPr>
            <a:r>
              <a:rPr lang="it-IT" sz="1500" b="0" strike="noStrike" spc="-1" dirty="0">
                <a:solidFill>
                  <a:srgbClr val="FFFFFF"/>
                </a:solidFill>
                <a:latin typeface="Gilroy Bold"/>
                <a:ea typeface="Gilroy Bold"/>
              </a:rPr>
              <a:t>PREZZO AL DETTAGLIO</a:t>
            </a:r>
            <a:endParaRPr lang="it-IT" sz="1500" b="0" strike="noStrike" spc="-1" dirty="0">
              <a:latin typeface="Arial"/>
            </a:endParaRPr>
          </a:p>
          <a:p>
            <a:pPr>
              <a:lnSpc>
                <a:spcPct val="100000"/>
              </a:lnSpc>
              <a:buNone/>
              <a:tabLst>
                <a:tab pos="0" algn="l"/>
              </a:tabLst>
            </a:pPr>
            <a:endParaRPr lang="it-IT" sz="1500" b="0" strike="noStrike" spc="-1" dirty="0">
              <a:latin typeface="Arial"/>
            </a:endParaRPr>
          </a:p>
        </p:txBody>
      </p:sp>
      <p:sp>
        <p:nvSpPr>
          <p:cNvPr id="346" name="CustomShape 4"/>
          <p:cNvSpPr/>
          <p:nvPr/>
        </p:nvSpPr>
        <p:spPr>
          <a:xfrm>
            <a:off x="2799000" y="2954880"/>
            <a:ext cx="1112760" cy="399960"/>
          </a:xfrm>
          <a:prstGeom prst="rect">
            <a:avLst/>
          </a:prstGeom>
          <a:noFill/>
          <a:ln w="12700">
            <a:noFill/>
          </a:ln>
        </p:spPr>
        <p:style>
          <a:lnRef idx="0">
            <a:scrgbClr r="0" g="0" b="0"/>
          </a:lnRef>
          <a:fillRef idx="0">
            <a:scrgbClr r="0" g="0" b="0"/>
          </a:fillRef>
          <a:effectRef idx="0">
            <a:scrgbClr r="0" g="0" b="0"/>
          </a:effectRef>
          <a:fontRef idx="minor"/>
        </p:style>
        <p:txBody>
          <a:bodyPr wrap="none" lIns="85680" tIns="85680" rIns="85680" bIns="85680" anchor="t">
            <a:spAutoFit/>
          </a:bodyPr>
          <a:lstStyle/>
          <a:p>
            <a:pPr>
              <a:lnSpc>
                <a:spcPct val="100000"/>
              </a:lnSpc>
              <a:buNone/>
              <a:tabLst>
                <a:tab pos="0" algn="l"/>
              </a:tabLst>
            </a:pPr>
            <a:r>
              <a:rPr lang="it-IT" sz="1500" b="0" strike="noStrike" spc="-1">
                <a:solidFill>
                  <a:srgbClr val="FFFFFF"/>
                </a:solidFill>
                <a:latin typeface="Gilroy Regular"/>
                <a:ea typeface="Gilroy Regular"/>
              </a:rPr>
              <a:t>15,00 u.c.</a:t>
            </a:r>
            <a:endParaRPr lang="it-IT" sz="1500" b="0" strike="noStrike" spc="-1">
              <a:latin typeface="Arial"/>
            </a:endParaRPr>
          </a:p>
        </p:txBody>
      </p:sp>
      <p:sp>
        <p:nvSpPr>
          <p:cNvPr id="347" name="CustomShape 5"/>
          <p:cNvSpPr/>
          <p:nvPr/>
        </p:nvSpPr>
        <p:spPr>
          <a:xfrm>
            <a:off x="2799000" y="2294280"/>
            <a:ext cx="1112760" cy="399960"/>
          </a:xfrm>
          <a:prstGeom prst="rect">
            <a:avLst/>
          </a:prstGeom>
          <a:noFill/>
          <a:ln w="12700">
            <a:noFill/>
          </a:ln>
        </p:spPr>
        <p:style>
          <a:lnRef idx="0">
            <a:scrgbClr r="0" g="0" b="0"/>
          </a:lnRef>
          <a:fillRef idx="0">
            <a:scrgbClr r="0" g="0" b="0"/>
          </a:fillRef>
          <a:effectRef idx="0">
            <a:scrgbClr r="0" g="0" b="0"/>
          </a:effectRef>
          <a:fontRef idx="minor"/>
        </p:style>
        <p:txBody>
          <a:bodyPr wrap="none" lIns="85680" tIns="85680" rIns="85680" bIns="85680" anchor="t">
            <a:spAutoFit/>
          </a:bodyPr>
          <a:lstStyle/>
          <a:p>
            <a:pPr>
              <a:lnSpc>
                <a:spcPct val="100000"/>
              </a:lnSpc>
              <a:buNone/>
              <a:tabLst>
                <a:tab pos="0" algn="l"/>
              </a:tabLst>
            </a:pPr>
            <a:r>
              <a:rPr lang="it-IT" sz="1500" b="0" strike="noStrike" spc="-1">
                <a:solidFill>
                  <a:srgbClr val="FFFFFF"/>
                </a:solidFill>
                <a:latin typeface="Gilroy Regular"/>
                <a:ea typeface="Gilroy Regular"/>
              </a:rPr>
              <a:t>12,00 u.c.</a:t>
            </a:r>
            <a:endParaRPr lang="it-IT" sz="1500" b="0" strike="noStrike" spc="-1">
              <a:latin typeface="Arial"/>
            </a:endParaRPr>
          </a:p>
        </p:txBody>
      </p:sp>
      <p:sp>
        <p:nvSpPr>
          <p:cNvPr id="348" name="2194"/>
          <p:cNvSpPr/>
          <p:nvPr/>
        </p:nvSpPr>
        <p:spPr>
          <a:xfrm>
            <a:off x="451440" y="939960"/>
            <a:ext cx="505440" cy="22788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buNone/>
              <a:tabLst>
                <a:tab pos="0" algn="l"/>
              </a:tabLst>
            </a:pPr>
            <a:r>
              <a:rPr lang="it-IT" sz="1500" b="0" strike="noStrike" spc="-1">
                <a:solidFill>
                  <a:srgbClr val="FFFFFF"/>
                </a:solidFill>
                <a:latin typeface="Gilroy Bold"/>
                <a:ea typeface="Gilroy Bold"/>
              </a:rPr>
              <a:t>2194</a:t>
            </a:r>
            <a:endParaRPr lang="it-IT" sz="1500" b="0" strike="noStrike" spc="-1">
              <a:latin typeface="Arial"/>
            </a:endParaRPr>
          </a:p>
        </p:txBody>
      </p:sp>
      <p:sp>
        <p:nvSpPr>
          <p:cNvPr id="349" name="CustomShape 6"/>
          <p:cNvSpPr/>
          <p:nvPr/>
        </p:nvSpPr>
        <p:spPr>
          <a:xfrm>
            <a:off x="3070800" y="1584000"/>
            <a:ext cx="495000" cy="495000"/>
          </a:xfrm>
          <a:prstGeom prst="ellipse">
            <a:avLst/>
          </a:prstGeom>
          <a:noFill/>
          <a:ln w="12700">
            <a:solidFill>
              <a:srgbClr val="4285F4">
                <a:satOff val="-31580"/>
                <a:lumOff val="-12156"/>
              </a:srgbClr>
            </a:solidFill>
            <a:miter/>
          </a:ln>
        </p:spPr>
        <p:style>
          <a:lnRef idx="0">
            <a:scrgbClr r="0" g="0" b="0"/>
          </a:lnRef>
          <a:fillRef idx="0">
            <a:scrgbClr r="0" g="0" b="0"/>
          </a:fillRef>
          <a:effectRef idx="0">
            <a:scrgbClr r="0" g="0" b="0"/>
          </a:effectRef>
          <a:fontRef idx="minor"/>
        </p:style>
      </p:sp>
      <p:sp>
        <p:nvSpPr>
          <p:cNvPr id="350" name="7,5"/>
          <p:cNvSpPr/>
          <p:nvPr/>
        </p:nvSpPr>
        <p:spPr>
          <a:xfrm>
            <a:off x="3164040" y="1732680"/>
            <a:ext cx="316800" cy="22788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buNone/>
              <a:tabLst>
                <a:tab pos="0" algn="l"/>
              </a:tabLst>
            </a:pPr>
            <a:r>
              <a:rPr lang="it-IT" sz="1500" b="0" strike="noStrike" spc="-1">
                <a:solidFill>
                  <a:srgbClr val="FFFFFF"/>
                </a:solidFill>
                <a:latin typeface="Gilroy Bold"/>
                <a:ea typeface="Gilroy Bold"/>
              </a:rPr>
              <a:t>7,5</a:t>
            </a:r>
            <a:endParaRPr lang="it-IT" sz="1500" b="0" strike="noStrike" spc="-1">
              <a:latin typeface="Arial"/>
            </a:endParaRPr>
          </a:p>
        </p:txBody>
      </p:sp>
      <p:grpSp>
        <p:nvGrpSpPr>
          <p:cNvPr id="351" name="Группа"/>
          <p:cNvGrpSpPr/>
          <p:nvPr/>
        </p:nvGrpSpPr>
        <p:grpSpPr>
          <a:xfrm>
            <a:off x="360360" y="4795560"/>
            <a:ext cx="8453160" cy="157680"/>
            <a:chOff x="360360" y="4795560"/>
            <a:chExt cx="8453160" cy="157680"/>
          </a:xfrm>
        </p:grpSpPr>
        <p:sp>
          <p:nvSpPr>
            <p:cNvPr id="352"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80000"/>
                </a:lnSpc>
                <a:buNone/>
                <a:tabLst>
                  <a:tab pos="0" algn="l"/>
                </a:tabLst>
              </a:pPr>
              <a:r>
                <a:rPr lang="it-IT" sz="1200" b="1" strike="noStrike" spc="-1">
                  <a:solidFill>
                    <a:srgbClr val="001F67"/>
                  </a:solidFill>
                  <a:latin typeface="Gilroy Bold"/>
                  <a:ea typeface="Gilroy Bold"/>
                </a:rPr>
                <a:t>O!Mega-3 TG</a:t>
              </a:r>
              <a:endParaRPr lang="it-IT" sz="1200" b="0" strike="noStrike" spc="-1">
                <a:latin typeface="Arial"/>
              </a:endParaRPr>
            </a:p>
          </p:txBody>
        </p:sp>
        <p:pic>
          <p:nvPicPr>
            <p:cNvPr id="353" name="Безымянный-1-44.png" descr="Безымянный-1-44.png"/>
            <p:cNvPicPr/>
            <p:nvPr/>
          </p:nvPicPr>
          <p:blipFill>
            <a:blip r:embed="rId3"/>
            <a:stretch/>
          </p:blipFill>
          <p:spPr>
            <a:xfrm>
              <a:off x="8026560" y="4815360"/>
              <a:ext cx="786960" cy="137880"/>
            </a:xfrm>
            <a:prstGeom prst="rect">
              <a:avLst/>
            </a:prstGeom>
            <a:ln w="12700">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12_omega копия-восстановлено.jpg" descr="12_omega копия-восстановлено.jpg"/>
          <p:cNvPicPr/>
          <p:nvPr/>
        </p:nvPicPr>
        <p:blipFill>
          <a:blip r:embed="rId2"/>
          <a:srcRect l="5160" r="5160"/>
          <a:stretch/>
        </p:blipFill>
        <p:spPr>
          <a:xfrm>
            <a:off x="0" y="0"/>
            <a:ext cx="9143640" cy="5143320"/>
          </a:xfrm>
          <a:prstGeom prst="rect">
            <a:avLst/>
          </a:prstGeom>
          <a:ln w="12700">
            <a:noFill/>
          </a:ln>
        </p:spPr>
      </p:pic>
      <p:sp>
        <p:nvSpPr>
          <p:cNvPr id="355" name="CustomShape 1"/>
          <p:cNvSpPr/>
          <p:nvPr/>
        </p:nvSpPr>
        <p:spPr>
          <a:xfrm>
            <a:off x="360360" y="380160"/>
            <a:ext cx="5160600" cy="598320"/>
          </a:xfrm>
          <a:prstGeom prst="rect">
            <a:avLst/>
          </a:prstGeom>
          <a:noFill/>
          <a:ln w="12700">
            <a:noFill/>
          </a:ln>
        </p:spPr>
        <p:style>
          <a:lnRef idx="0">
            <a:scrgbClr r="0" g="0" b="0"/>
          </a:lnRef>
          <a:fillRef idx="0">
            <a:scrgbClr r="0" g="0" b="0"/>
          </a:fillRef>
          <a:effectRef idx="0">
            <a:scrgbClr r="0" g="0" b="0"/>
          </a:effectRef>
          <a:fontRef idx="minor"/>
        </p:style>
        <p:txBody>
          <a:bodyPr wrap="none" lIns="85680" tIns="85680" rIns="85680" bIns="85680" anchor="t">
            <a:spAutoFit/>
          </a:bodyPr>
          <a:lstStyle/>
          <a:p>
            <a:pPr>
              <a:lnSpc>
                <a:spcPct val="100000"/>
              </a:lnSpc>
              <a:buNone/>
              <a:tabLst>
                <a:tab pos="0" algn="l"/>
              </a:tabLst>
            </a:pPr>
            <a:r>
              <a:rPr lang="it-IT" sz="2800" b="0" strike="noStrike" spc="-1" dirty="0">
                <a:solidFill>
                  <a:srgbClr val="FFFFFF"/>
                </a:solidFill>
                <a:latin typeface="Gilroy Bold"/>
                <a:ea typeface="Gilroy Bold"/>
              </a:rPr>
              <a:t>O!Mega-3 TG (90 capsule)</a:t>
            </a:r>
            <a:endParaRPr lang="it-IT" sz="2800" b="0" strike="noStrike" spc="-1" dirty="0">
              <a:latin typeface="Arial"/>
            </a:endParaRPr>
          </a:p>
        </p:txBody>
      </p:sp>
      <p:sp>
        <p:nvSpPr>
          <p:cNvPr id="356" name="CustomShape 2"/>
          <p:cNvSpPr/>
          <p:nvPr/>
        </p:nvSpPr>
        <p:spPr>
          <a:xfrm>
            <a:off x="378000" y="1584000"/>
            <a:ext cx="2638440" cy="1769400"/>
          </a:xfrm>
          <a:prstGeom prst="rect">
            <a:avLst/>
          </a:prstGeom>
          <a:noFill/>
          <a:ln w="12700">
            <a:noFill/>
          </a:ln>
        </p:spPr>
        <p:style>
          <a:lnRef idx="0">
            <a:scrgbClr r="0" g="0" b="0"/>
          </a:lnRef>
          <a:fillRef idx="0">
            <a:scrgbClr r="0" g="0" b="0"/>
          </a:fillRef>
          <a:effectRef idx="0">
            <a:scrgbClr r="0" g="0" b="0"/>
          </a:effectRef>
          <a:fontRef idx="minor"/>
        </p:style>
        <p:txBody>
          <a:bodyPr wrap="none" lIns="85680" tIns="85680" rIns="85680" bIns="85680" anchor="t">
            <a:spAutoFit/>
          </a:bodyPr>
          <a:lstStyle/>
          <a:p>
            <a:pPr>
              <a:lnSpc>
                <a:spcPct val="100000"/>
              </a:lnSpc>
              <a:buNone/>
              <a:tabLst>
                <a:tab pos="0" algn="l"/>
              </a:tabLst>
            </a:pPr>
            <a:r>
              <a:rPr lang="it-IT" sz="1500" b="0" strike="noStrike" spc="-1" dirty="0">
                <a:solidFill>
                  <a:srgbClr val="FFFFFF"/>
                </a:solidFill>
                <a:latin typeface="Gilroy Bold"/>
                <a:ea typeface="Gilroy Bold"/>
              </a:rPr>
              <a:t>PUNTI BONUS</a:t>
            </a:r>
            <a:endParaRPr lang="it-IT" sz="1500" b="0" strike="noStrike" spc="-1" dirty="0">
              <a:latin typeface="Arial"/>
            </a:endParaRPr>
          </a:p>
          <a:p>
            <a:pPr>
              <a:lnSpc>
                <a:spcPct val="100000"/>
              </a:lnSpc>
              <a:buNone/>
              <a:tabLst>
                <a:tab pos="0" algn="l"/>
              </a:tabLst>
            </a:pPr>
            <a:endParaRPr lang="it-IT" sz="1500" b="0" strike="noStrike" spc="-1" dirty="0">
              <a:latin typeface="Arial"/>
            </a:endParaRPr>
          </a:p>
          <a:p>
            <a:pPr>
              <a:lnSpc>
                <a:spcPct val="100000"/>
              </a:lnSpc>
              <a:buNone/>
              <a:tabLst>
                <a:tab pos="0" algn="l"/>
              </a:tabLst>
            </a:pPr>
            <a:endParaRPr lang="it-IT" sz="1500" b="0" strike="noStrike" spc="-1" dirty="0">
              <a:latin typeface="Arial"/>
            </a:endParaRPr>
          </a:p>
          <a:p>
            <a:pPr>
              <a:lnSpc>
                <a:spcPct val="100000"/>
              </a:lnSpc>
              <a:buNone/>
              <a:tabLst>
                <a:tab pos="0" algn="l"/>
              </a:tabLst>
            </a:pPr>
            <a:r>
              <a:rPr lang="it-IT" sz="1500" b="0" strike="noStrike" spc="-1" dirty="0">
                <a:solidFill>
                  <a:srgbClr val="FFFFFF"/>
                </a:solidFill>
                <a:latin typeface="Gilroy Bold"/>
                <a:ea typeface="Gilroy Bold"/>
              </a:rPr>
              <a:t>PREZZO CLUB</a:t>
            </a:r>
            <a:endParaRPr lang="it-IT" sz="1500" b="0" strike="noStrike" spc="-1" dirty="0">
              <a:latin typeface="Arial"/>
            </a:endParaRPr>
          </a:p>
          <a:p>
            <a:pPr>
              <a:lnSpc>
                <a:spcPct val="100000"/>
              </a:lnSpc>
              <a:buNone/>
              <a:tabLst>
                <a:tab pos="0" algn="l"/>
              </a:tabLst>
            </a:pPr>
            <a:endParaRPr lang="it-IT" sz="1500" b="0" strike="noStrike" spc="-1" dirty="0">
              <a:latin typeface="Arial"/>
            </a:endParaRPr>
          </a:p>
          <a:p>
            <a:pPr>
              <a:lnSpc>
                <a:spcPct val="100000"/>
              </a:lnSpc>
              <a:buNone/>
              <a:tabLst>
                <a:tab pos="0" algn="l"/>
              </a:tabLst>
            </a:pPr>
            <a:endParaRPr lang="it-IT" sz="1500" b="0" strike="noStrike" spc="-1" dirty="0">
              <a:latin typeface="Arial"/>
            </a:endParaRPr>
          </a:p>
          <a:p>
            <a:pPr>
              <a:lnSpc>
                <a:spcPct val="100000"/>
              </a:lnSpc>
              <a:buNone/>
              <a:tabLst>
                <a:tab pos="0" algn="l"/>
              </a:tabLst>
            </a:pPr>
            <a:r>
              <a:rPr lang="it-IT" sz="1500" b="0" strike="noStrike" spc="-1" dirty="0">
                <a:solidFill>
                  <a:srgbClr val="FFFFFF"/>
                </a:solidFill>
                <a:latin typeface="Gilroy Bold"/>
                <a:ea typeface="Gilroy Bold"/>
              </a:rPr>
              <a:t>PREZZO AL DETTAGLIO</a:t>
            </a:r>
            <a:endParaRPr lang="it-IT" sz="1500" b="0" strike="noStrike" spc="-1" dirty="0">
              <a:latin typeface="Arial"/>
            </a:endParaRPr>
          </a:p>
        </p:txBody>
      </p:sp>
      <p:sp>
        <p:nvSpPr>
          <p:cNvPr id="357" name="CustomShape 4"/>
          <p:cNvSpPr/>
          <p:nvPr/>
        </p:nvSpPr>
        <p:spPr>
          <a:xfrm>
            <a:off x="2799000" y="2954880"/>
            <a:ext cx="1112760" cy="399960"/>
          </a:xfrm>
          <a:prstGeom prst="rect">
            <a:avLst/>
          </a:prstGeom>
          <a:noFill/>
          <a:ln w="12700">
            <a:noFill/>
          </a:ln>
        </p:spPr>
        <p:style>
          <a:lnRef idx="0">
            <a:scrgbClr r="0" g="0" b="0"/>
          </a:lnRef>
          <a:fillRef idx="0">
            <a:scrgbClr r="0" g="0" b="0"/>
          </a:fillRef>
          <a:effectRef idx="0">
            <a:scrgbClr r="0" g="0" b="0"/>
          </a:effectRef>
          <a:fontRef idx="minor"/>
        </p:style>
        <p:txBody>
          <a:bodyPr wrap="none" lIns="85680" tIns="85680" rIns="85680" bIns="85680" anchor="t">
            <a:spAutoFit/>
          </a:bodyPr>
          <a:lstStyle/>
          <a:p>
            <a:pPr>
              <a:lnSpc>
                <a:spcPct val="100000"/>
              </a:lnSpc>
              <a:buNone/>
              <a:tabLst>
                <a:tab pos="0" algn="l"/>
              </a:tabLst>
            </a:pPr>
            <a:r>
              <a:rPr lang="it-IT" sz="1500" b="0" strike="noStrike" spc="-1">
                <a:solidFill>
                  <a:srgbClr val="FFFFFF"/>
                </a:solidFill>
                <a:latin typeface="Gilroy Regular"/>
                <a:ea typeface="Gilroy Regular"/>
              </a:rPr>
              <a:t>37,50 u.c.</a:t>
            </a:r>
            <a:endParaRPr lang="it-IT" sz="1500" b="0" strike="noStrike" spc="-1">
              <a:latin typeface="Arial"/>
            </a:endParaRPr>
          </a:p>
        </p:txBody>
      </p:sp>
      <p:sp>
        <p:nvSpPr>
          <p:cNvPr id="358" name="CustomShape 5"/>
          <p:cNvSpPr/>
          <p:nvPr/>
        </p:nvSpPr>
        <p:spPr>
          <a:xfrm>
            <a:off x="2799000" y="2294280"/>
            <a:ext cx="1112760" cy="399960"/>
          </a:xfrm>
          <a:prstGeom prst="rect">
            <a:avLst/>
          </a:prstGeom>
          <a:noFill/>
          <a:ln w="12700">
            <a:noFill/>
          </a:ln>
        </p:spPr>
        <p:style>
          <a:lnRef idx="0">
            <a:scrgbClr r="0" g="0" b="0"/>
          </a:lnRef>
          <a:fillRef idx="0">
            <a:scrgbClr r="0" g="0" b="0"/>
          </a:fillRef>
          <a:effectRef idx="0">
            <a:scrgbClr r="0" g="0" b="0"/>
          </a:effectRef>
          <a:fontRef idx="minor"/>
        </p:style>
        <p:txBody>
          <a:bodyPr wrap="none" lIns="85680" tIns="85680" rIns="85680" bIns="85680" anchor="t">
            <a:spAutoFit/>
          </a:bodyPr>
          <a:lstStyle/>
          <a:p>
            <a:pPr>
              <a:lnSpc>
                <a:spcPct val="100000"/>
              </a:lnSpc>
              <a:buNone/>
              <a:tabLst>
                <a:tab pos="0" algn="l"/>
              </a:tabLst>
            </a:pPr>
            <a:r>
              <a:rPr lang="it-IT" sz="1500" b="0" strike="noStrike" spc="-1">
                <a:solidFill>
                  <a:srgbClr val="FFFFFF"/>
                </a:solidFill>
                <a:latin typeface="Gilroy Regular"/>
                <a:ea typeface="Gilroy Regular"/>
              </a:rPr>
              <a:t>30,00 u.c.</a:t>
            </a:r>
            <a:endParaRPr lang="it-IT" sz="1500" b="0" strike="noStrike" spc="-1">
              <a:latin typeface="Arial"/>
            </a:endParaRPr>
          </a:p>
        </p:txBody>
      </p:sp>
      <p:sp>
        <p:nvSpPr>
          <p:cNvPr id="359" name="CustomShape 6"/>
          <p:cNvSpPr/>
          <p:nvPr/>
        </p:nvSpPr>
        <p:spPr>
          <a:xfrm>
            <a:off x="3070800" y="1584000"/>
            <a:ext cx="495000" cy="495000"/>
          </a:xfrm>
          <a:prstGeom prst="ellipse">
            <a:avLst/>
          </a:prstGeom>
          <a:noFill/>
          <a:ln w="12700">
            <a:solidFill>
              <a:srgbClr val="4285F4">
                <a:satOff val="-31580"/>
                <a:lumOff val="-12156"/>
              </a:srgbClr>
            </a:solidFill>
            <a:miter/>
          </a:ln>
        </p:spPr>
        <p:style>
          <a:lnRef idx="0">
            <a:scrgbClr r="0" g="0" b="0"/>
          </a:lnRef>
          <a:fillRef idx="0">
            <a:scrgbClr r="0" g="0" b="0"/>
          </a:fillRef>
          <a:effectRef idx="0">
            <a:scrgbClr r="0" g="0" b="0"/>
          </a:effectRef>
          <a:fontRef idx="minor"/>
        </p:style>
      </p:sp>
      <p:sp>
        <p:nvSpPr>
          <p:cNvPr id="360" name="2191"/>
          <p:cNvSpPr/>
          <p:nvPr/>
        </p:nvSpPr>
        <p:spPr>
          <a:xfrm>
            <a:off x="437040" y="939960"/>
            <a:ext cx="505440" cy="22788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buNone/>
              <a:tabLst>
                <a:tab pos="0" algn="l"/>
              </a:tabLst>
            </a:pPr>
            <a:r>
              <a:rPr lang="it-IT" sz="1500" b="0" strike="noStrike" spc="-1">
                <a:solidFill>
                  <a:srgbClr val="FFFFFF"/>
                </a:solidFill>
                <a:latin typeface="Gilroy Bold"/>
                <a:ea typeface="Gilroy Bold"/>
              </a:rPr>
              <a:t>2191</a:t>
            </a:r>
            <a:endParaRPr lang="it-IT" sz="1500" b="0" strike="noStrike" spc="-1">
              <a:latin typeface="Arial"/>
            </a:endParaRPr>
          </a:p>
        </p:txBody>
      </p:sp>
      <p:sp>
        <p:nvSpPr>
          <p:cNvPr id="361" name="19,0"/>
          <p:cNvSpPr/>
          <p:nvPr/>
        </p:nvSpPr>
        <p:spPr>
          <a:xfrm>
            <a:off x="3096720" y="1732680"/>
            <a:ext cx="443160" cy="22788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buNone/>
              <a:tabLst>
                <a:tab pos="0" algn="l"/>
              </a:tabLst>
            </a:pPr>
            <a:r>
              <a:rPr lang="it-IT" sz="1500" b="0" strike="noStrike" spc="-1">
                <a:solidFill>
                  <a:srgbClr val="FFFFFF"/>
                </a:solidFill>
                <a:latin typeface="Gilroy Bold"/>
                <a:ea typeface="Gilroy Bold"/>
              </a:rPr>
              <a:t>19,0</a:t>
            </a:r>
            <a:endParaRPr lang="it-IT" sz="1500" b="0" strike="noStrike" spc="-1">
              <a:latin typeface="Arial"/>
            </a:endParaRPr>
          </a:p>
        </p:txBody>
      </p:sp>
      <p:sp>
        <p:nvSpPr>
          <p:cNvPr id="362"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001F67"/>
                </a:solidFill>
                <a:latin typeface="Gilroy Bold"/>
                <a:ea typeface="Gilroy Bold"/>
              </a:rPr>
              <a:t>O!Mega-3 TG</a:t>
            </a:r>
            <a:endParaRPr lang="it-IT" sz="1200" b="0" strike="noStrike" spc="-1">
              <a:latin typeface="Arial"/>
            </a:endParaRPr>
          </a:p>
        </p:txBody>
      </p:sp>
      <p:pic>
        <p:nvPicPr>
          <p:cNvPr id="363" name="Безымянный-1-44.png" descr="Безымянный-1-44.png"/>
          <p:cNvPicPr/>
          <p:nvPr/>
        </p:nvPicPr>
        <p:blipFill>
          <a:blip r:embed="rId3"/>
          <a:stretch/>
        </p:blipFill>
        <p:spPr>
          <a:xfrm>
            <a:off x="8026560" y="4815360"/>
            <a:ext cx="786960" cy="137880"/>
          </a:xfrm>
          <a:prstGeom prst="rect">
            <a:avLst/>
          </a:prstGeom>
          <a:ln w="12700">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top banner_dha_d3.jpg" descr="top banner_dha_d3.jpg"/>
          <p:cNvPicPr/>
          <p:nvPr/>
        </p:nvPicPr>
        <p:blipFill>
          <a:blip r:embed="rId2"/>
          <a:srcRect l="11872" r="3575" b="15447"/>
          <a:stretch/>
        </p:blipFill>
        <p:spPr>
          <a:xfrm>
            <a:off x="0" y="0"/>
            <a:ext cx="9143640" cy="5143320"/>
          </a:xfrm>
          <a:prstGeom prst="rect">
            <a:avLst/>
          </a:prstGeom>
          <a:ln w="12700">
            <a:noFill/>
          </a:ln>
        </p:spPr>
      </p:pic>
      <p:sp>
        <p:nvSpPr>
          <p:cNvPr id="365"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001445"/>
                </a:solidFill>
                <a:latin typeface="Gilroy Bold"/>
                <a:ea typeface="Gilroy Bold"/>
              </a:rPr>
              <a:t>O!Mega-3 TG</a:t>
            </a:r>
            <a:endParaRPr lang="it-IT" sz="1200" b="0" strike="noStrike" spc="-1">
              <a:latin typeface="Arial"/>
            </a:endParaRPr>
          </a:p>
        </p:txBody>
      </p:sp>
      <p:sp>
        <p:nvSpPr>
          <p:cNvPr id="366" name="Здоровье всей семьи с омега-3"/>
          <p:cNvSpPr/>
          <p:nvPr/>
        </p:nvSpPr>
        <p:spPr>
          <a:xfrm>
            <a:off x="406440" y="404525"/>
            <a:ext cx="8195760" cy="3416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2800" b="0" strike="noStrike" spc="-1" dirty="0">
                <a:solidFill>
                  <a:srgbClr val="FFFFFF"/>
                </a:solidFill>
                <a:latin typeface="Gilroy Bold"/>
                <a:ea typeface="Gilroy Bold"/>
              </a:rPr>
              <a:t>Salute di tutta la famiglia con gli Omega-3</a:t>
            </a:r>
            <a:endParaRPr lang="it-IT" sz="2800" b="0" strike="noStrike" spc="-1" dirty="0">
              <a:latin typeface="Arial"/>
            </a:endParaRPr>
          </a:p>
        </p:txBody>
      </p:sp>
      <p:sp>
        <p:nvSpPr>
          <p:cNvPr id="367" name="Чтобы также поддержать гармоничное развитие  ребенка, дополните его рацион жевательными  пастилками DHA+D3 Smart Chews:"/>
          <p:cNvSpPr/>
          <p:nvPr/>
        </p:nvSpPr>
        <p:spPr>
          <a:xfrm>
            <a:off x="406440" y="907298"/>
            <a:ext cx="5804640" cy="4568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buNone/>
              <a:tabLst>
                <a:tab pos="0" algn="l"/>
              </a:tabLst>
            </a:pPr>
            <a:r>
              <a:rPr lang="it-IT" sz="1500" b="0" strike="noStrike" spc="-1" dirty="0">
                <a:solidFill>
                  <a:srgbClr val="FFFFFF"/>
                </a:solidFill>
                <a:latin typeface="Gilroy Regular"/>
                <a:ea typeface="Gilroy Regular"/>
              </a:rPr>
              <a:t>Per supportare anche lo sviluppo armonioso del tuo bambino, </a:t>
            </a:r>
            <a:endParaRPr lang="it-IT" sz="1500" b="0" strike="noStrike" spc="-1" dirty="0">
              <a:latin typeface="Arial"/>
            </a:endParaRPr>
          </a:p>
          <a:p>
            <a:pPr>
              <a:lnSpc>
                <a:spcPct val="100000"/>
              </a:lnSpc>
              <a:buNone/>
              <a:tabLst>
                <a:tab pos="0" algn="l"/>
              </a:tabLst>
            </a:pPr>
            <a:r>
              <a:rPr lang="it-IT" sz="1500" b="0" strike="noStrike" spc="-1" dirty="0">
                <a:solidFill>
                  <a:srgbClr val="FFFFFF"/>
                </a:solidFill>
                <a:latin typeface="Gilroy Regular"/>
                <a:ea typeface="Gilroy Regular"/>
              </a:rPr>
              <a:t>completa la sua dieta con DHA+D3 Smart </a:t>
            </a:r>
            <a:r>
              <a:rPr lang="it-IT" sz="1500" b="0" strike="noStrike" spc="-1" dirty="0" err="1">
                <a:solidFill>
                  <a:srgbClr val="FFFFFF"/>
                </a:solidFill>
                <a:latin typeface="Gilroy Regular"/>
                <a:ea typeface="Gilroy Regular"/>
              </a:rPr>
              <a:t>Chews</a:t>
            </a:r>
            <a:r>
              <a:rPr lang="it-IT" sz="1500" b="0" strike="noStrike" spc="-1" dirty="0">
                <a:solidFill>
                  <a:srgbClr val="FFFFFF"/>
                </a:solidFill>
                <a:latin typeface="Gilroy Regular"/>
                <a:ea typeface="Gilroy Regular"/>
              </a:rPr>
              <a:t>: </a:t>
            </a:r>
            <a:endParaRPr lang="it-IT" sz="1500" b="0" strike="noStrike" spc="-1" dirty="0">
              <a:latin typeface="Arial"/>
            </a:endParaRPr>
          </a:p>
        </p:txBody>
      </p:sp>
      <p:pic>
        <p:nvPicPr>
          <p:cNvPr id="368" name="Безымянный-1-44.png" descr="Безымянный-1-44.png"/>
          <p:cNvPicPr/>
          <p:nvPr/>
        </p:nvPicPr>
        <p:blipFill>
          <a:blip r:embed="rId3"/>
          <a:stretch/>
        </p:blipFill>
        <p:spPr>
          <a:xfrm>
            <a:off x="8026560" y="4815360"/>
            <a:ext cx="786960" cy="137880"/>
          </a:xfrm>
          <a:prstGeom prst="rect">
            <a:avLst/>
          </a:prstGeom>
          <a:ln w="12700">
            <a:noFill/>
          </a:ln>
        </p:spPr>
      </p:pic>
      <p:grpSp>
        <p:nvGrpSpPr>
          <p:cNvPr id="369" name="Группа"/>
          <p:cNvGrpSpPr/>
          <p:nvPr/>
        </p:nvGrpSpPr>
        <p:grpSpPr>
          <a:xfrm>
            <a:off x="406440" y="1883160"/>
            <a:ext cx="4326709" cy="1678860"/>
            <a:chOff x="406440" y="1883160"/>
            <a:chExt cx="4326709" cy="1678860"/>
          </a:xfrm>
        </p:grpSpPr>
        <p:grpSp>
          <p:nvGrpSpPr>
            <p:cNvPr id="370" name="Группа"/>
            <p:cNvGrpSpPr/>
            <p:nvPr/>
          </p:nvGrpSpPr>
          <p:grpSpPr>
            <a:xfrm>
              <a:off x="406440" y="1883160"/>
              <a:ext cx="4326709" cy="701820"/>
              <a:chOff x="406440" y="1883160"/>
              <a:chExt cx="4326709" cy="701820"/>
            </a:xfrm>
          </p:grpSpPr>
          <p:pic>
            <p:nvPicPr>
              <p:cNvPr id="371" name="Безымянный-1-38.png" descr="Безымянный-1-38.png"/>
              <p:cNvPicPr/>
              <p:nvPr/>
            </p:nvPicPr>
            <p:blipFill>
              <a:blip r:embed="rId4"/>
              <a:srcRect l="109" r="109"/>
              <a:stretch/>
            </p:blipFill>
            <p:spPr>
              <a:xfrm>
                <a:off x="406440" y="1883160"/>
                <a:ext cx="444240" cy="445320"/>
              </a:xfrm>
              <a:prstGeom prst="rect">
                <a:avLst/>
              </a:prstGeom>
              <a:ln w="12700">
                <a:noFill/>
              </a:ln>
            </p:spPr>
          </p:pic>
          <p:sp>
            <p:nvSpPr>
              <p:cNvPr id="372" name="в 1 вкусной пастилке — 360 мг  ДГК и 12 мг витамина D3"/>
              <p:cNvSpPr/>
              <p:nvPr/>
            </p:nvSpPr>
            <p:spPr>
              <a:xfrm>
                <a:off x="1004269" y="1899900"/>
                <a:ext cx="3728880" cy="68508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500" b="0" strike="noStrike" spc="-1" dirty="0">
                    <a:solidFill>
                      <a:srgbClr val="FFFFFF"/>
                    </a:solidFill>
                    <a:latin typeface="Gilroy Regular"/>
                    <a:ea typeface="Gilroy Regular"/>
                  </a:rPr>
                  <a:t>360 mg di DHA e 12 mg di vitamina D3 </a:t>
                </a:r>
                <a:endParaRPr lang="it-IT" sz="1500" b="0" strike="noStrike" spc="-1" dirty="0">
                  <a:latin typeface="Arial"/>
                </a:endParaRPr>
              </a:p>
              <a:p>
                <a:pPr>
                  <a:lnSpc>
                    <a:spcPct val="100000"/>
                  </a:lnSpc>
                  <a:buNone/>
                  <a:tabLst>
                    <a:tab pos="0" algn="l"/>
                  </a:tabLst>
                </a:pPr>
                <a:r>
                  <a:rPr lang="it-IT" sz="1500" b="0" strike="noStrike" spc="-1" dirty="0">
                    <a:solidFill>
                      <a:srgbClr val="FFFFFF"/>
                    </a:solidFill>
                    <a:latin typeface="Gilroy Regular"/>
                    <a:ea typeface="Gilroy Regular"/>
                  </a:rPr>
                  <a:t>in 1 deliziosa pastiglia</a:t>
                </a:r>
                <a:endParaRPr lang="it-IT" sz="1500" b="0" strike="noStrike" spc="-1" dirty="0">
                  <a:latin typeface="Arial"/>
                </a:endParaRPr>
              </a:p>
              <a:p>
                <a:pPr>
                  <a:lnSpc>
                    <a:spcPct val="100000"/>
                  </a:lnSpc>
                  <a:buNone/>
                  <a:tabLst>
                    <a:tab pos="0" algn="l"/>
                  </a:tabLst>
                </a:pPr>
                <a:endParaRPr lang="it-IT" sz="1500" b="0" strike="noStrike" spc="-1" dirty="0">
                  <a:latin typeface="Arial"/>
                </a:endParaRPr>
              </a:p>
            </p:txBody>
          </p:sp>
        </p:grpSp>
        <p:grpSp>
          <p:nvGrpSpPr>
            <p:cNvPr id="373" name="Группа"/>
            <p:cNvGrpSpPr/>
            <p:nvPr/>
          </p:nvGrpSpPr>
          <p:grpSpPr>
            <a:xfrm>
              <a:off x="406440" y="2997360"/>
              <a:ext cx="3730909" cy="564660"/>
              <a:chOff x="406440" y="2997360"/>
              <a:chExt cx="3730909" cy="564660"/>
            </a:xfrm>
          </p:grpSpPr>
          <p:pic>
            <p:nvPicPr>
              <p:cNvPr id="374" name="Безымянный-1-39.png" descr="Безымянный-1-39.png"/>
              <p:cNvPicPr/>
              <p:nvPr/>
            </p:nvPicPr>
            <p:blipFill>
              <a:blip r:embed="rId5"/>
              <a:srcRect t="18" b="18"/>
              <a:stretch/>
            </p:blipFill>
            <p:spPr>
              <a:xfrm>
                <a:off x="406440" y="2997360"/>
                <a:ext cx="444240" cy="443880"/>
              </a:xfrm>
              <a:prstGeom prst="rect">
                <a:avLst/>
              </a:prstGeom>
              <a:ln w="12700">
                <a:noFill/>
              </a:ln>
            </p:spPr>
          </p:pic>
          <p:sp>
            <p:nvSpPr>
              <p:cNvPr id="375" name="подходит для детей с 4-х лет"/>
              <p:cNvSpPr/>
              <p:nvPr/>
            </p:nvSpPr>
            <p:spPr>
              <a:xfrm>
                <a:off x="1004269" y="3105180"/>
                <a:ext cx="3133080" cy="4568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500" b="0" strike="noStrike" spc="-1" dirty="0">
                    <a:solidFill>
                      <a:srgbClr val="FFFFFF"/>
                    </a:solidFill>
                    <a:latin typeface="Gilroy Regular"/>
                    <a:ea typeface="Gilroy Regular"/>
                  </a:rPr>
                  <a:t>adatto a bambini dai 4 anni di età</a:t>
                </a:r>
                <a:endParaRPr lang="it-IT" sz="1500" b="0" strike="noStrike" spc="-1" dirty="0">
                  <a:latin typeface="Arial"/>
                </a:endParaRPr>
              </a:p>
              <a:p>
                <a:pPr>
                  <a:lnSpc>
                    <a:spcPct val="100000"/>
                  </a:lnSpc>
                  <a:buNone/>
                  <a:tabLst>
                    <a:tab pos="0" algn="l"/>
                  </a:tabLst>
                </a:pPr>
                <a:endParaRPr lang="it-IT" sz="1500" b="0" strike="noStrike" spc="-1" dirty="0">
                  <a:latin typeface="Arial"/>
                </a:endParaRPr>
              </a:p>
            </p:txBody>
          </p:sp>
        </p:grpSp>
        <p:grpSp>
          <p:nvGrpSpPr>
            <p:cNvPr id="376" name="Группа"/>
            <p:cNvGrpSpPr/>
            <p:nvPr/>
          </p:nvGrpSpPr>
          <p:grpSpPr>
            <a:xfrm>
              <a:off x="406440" y="2440800"/>
              <a:ext cx="3500869" cy="473400"/>
              <a:chOff x="406440" y="2440800"/>
              <a:chExt cx="3500869" cy="473400"/>
            </a:xfrm>
          </p:grpSpPr>
          <p:pic>
            <p:nvPicPr>
              <p:cNvPr id="377" name="Безымянный-1-37.png" descr="Безымянный-1-37.png"/>
              <p:cNvPicPr/>
              <p:nvPr/>
            </p:nvPicPr>
            <p:blipFill>
              <a:blip r:embed="rId6"/>
              <a:srcRect t="36" b="36"/>
              <a:stretch/>
            </p:blipFill>
            <p:spPr>
              <a:xfrm>
                <a:off x="406440" y="2440800"/>
                <a:ext cx="444240" cy="443880"/>
              </a:xfrm>
              <a:prstGeom prst="rect">
                <a:avLst/>
              </a:prstGeom>
              <a:ln w="12700">
                <a:noFill/>
              </a:ln>
            </p:spPr>
          </p:pic>
          <p:sp>
            <p:nvSpPr>
              <p:cNvPr id="378" name="технология ConCordix  для максимальной биодоступности"/>
              <p:cNvSpPr/>
              <p:nvPr/>
            </p:nvSpPr>
            <p:spPr>
              <a:xfrm>
                <a:off x="1004269" y="2457360"/>
                <a:ext cx="2903040" cy="4568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500" b="0" strike="noStrike" spc="-1" dirty="0">
                    <a:solidFill>
                      <a:srgbClr val="FFFFFF"/>
                    </a:solidFill>
                    <a:latin typeface="Gilroy Regular"/>
                    <a:ea typeface="Gilroy Regular"/>
                  </a:rPr>
                  <a:t>Tecnologia </a:t>
                </a:r>
                <a:r>
                  <a:rPr lang="it-IT" sz="1500" b="0" strike="noStrike" spc="-1" dirty="0" err="1">
                    <a:solidFill>
                      <a:srgbClr val="FFFFFF"/>
                    </a:solidFill>
                    <a:latin typeface="Gilroy Regular"/>
                    <a:ea typeface="Gilroy Regular"/>
                  </a:rPr>
                  <a:t>ConCordix</a:t>
                </a:r>
                <a:r>
                  <a:rPr lang="it-IT" sz="1500" b="0" strike="noStrike" spc="-1" dirty="0">
                    <a:solidFill>
                      <a:srgbClr val="FFFFFF"/>
                    </a:solidFill>
                    <a:latin typeface="Gilroy Regular"/>
                    <a:ea typeface="Gilroy Regular"/>
                  </a:rPr>
                  <a:t> </a:t>
                </a:r>
                <a:endParaRPr lang="it-IT" sz="1500" b="0" strike="noStrike" spc="-1" dirty="0">
                  <a:latin typeface="Arial"/>
                </a:endParaRPr>
              </a:p>
              <a:p>
                <a:pPr>
                  <a:lnSpc>
                    <a:spcPct val="100000"/>
                  </a:lnSpc>
                  <a:buNone/>
                  <a:tabLst>
                    <a:tab pos="0" algn="l"/>
                  </a:tabLst>
                </a:pPr>
                <a:r>
                  <a:rPr lang="it-IT" sz="1500" b="0" strike="noStrike" spc="-1" dirty="0">
                    <a:solidFill>
                      <a:srgbClr val="FFFFFF"/>
                    </a:solidFill>
                    <a:latin typeface="Gilroy Regular"/>
                    <a:ea typeface="Gilroy Regular"/>
                  </a:rPr>
                  <a:t>per la massima biodisponibilità</a:t>
                </a:r>
                <a:endParaRPr lang="it-IT" sz="1500" b="0" strike="noStrike" spc="-1" dirty="0">
                  <a:latin typeface="Arial"/>
                </a:endParaRPr>
              </a:p>
            </p:txBody>
          </p:sp>
        </p:gr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pic>
        <p:nvPicPr>
          <p:cNvPr id="379" name="shutterstock_2122618271.jpg" descr="shutterstock_2122618271.jpg"/>
          <p:cNvPicPr/>
          <p:nvPr/>
        </p:nvPicPr>
        <p:blipFill>
          <a:blip r:embed="rId2"/>
          <a:srcRect l="16278" t="8136" b="8136"/>
          <a:stretch/>
        </p:blipFill>
        <p:spPr>
          <a:xfrm>
            <a:off x="0" y="0"/>
            <a:ext cx="9143640" cy="5143320"/>
          </a:xfrm>
          <a:prstGeom prst="rect">
            <a:avLst/>
          </a:prstGeom>
          <a:ln w="12700">
            <a:noFill/>
          </a:ln>
        </p:spPr>
      </p:pic>
      <p:pic>
        <p:nvPicPr>
          <p:cNvPr id="380" name="CCI_logo_new_Монтажная область 1.png" descr="CCI_logo_new_Монтажная область 1.png"/>
          <p:cNvPicPr/>
          <p:nvPr/>
        </p:nvPicPr>
        <p:blipFill>
          <a:blip r:embed="rId3"/>
          <a:stretch/>
        </p:blipFill>
        <p:spPr>
          <a:xfrm>
            <a:off x="393840" y="451800"/>
            <a:ext cx="1053360" cy="263880"/>
          </a:xfrm>
          <a:prstGeom prst="rect">
            <a:avLst/>
          </a:prstGeom>
          <a:ln w="12700">
            <a:noFill/>
          </a:ln>
        </p:spPr>
      </p:pic>
      <p:sp>
        <p:nvSpPr>
          <p:cNvPr id="381" name="PlaceHolder 1"/>
          <p:cNvSpPr>
            <a:spLocks noGrp="1"/>
          </p:cNvSpPr>
          <p:nvPr>
            <p:ph type="title"/>
          </p:nvPr>
        </p:nvSpPr>
        <p:spPr>
          <a:xfrm>
            <a:off x="330120" y="2198520"/>
            <a:ext cx="5339160" cy="1532160"/>
          </a:xfrm>
          <a:prstGeom prst="rect">
            <a:avLst/>
          </a:prstGeom>
          <a:noFill/>
          <a:ln w="12600">
            <a:noFill/>
          </a:ln>
        </p:spPr>
        <p:txBody>
          <a:bodyPr tIns="91440" bIns="91440" anchor="t">
            <a:noAutofit/>
          </a:bodyPr>
          <a:lstStyle/>
          <a:p>
            <a:pPr>
              <a:lnSpc>
                <a:spcPct val="80000"/>
              </a:lnSpc>
              <a:buNone/>
              <a:tabLst>
                <a:tab pos="0" algn="l"/>
              </a:tabLst>
            </a:pPr>
            <a:r>
              <a:rPr lang="it-IT" sz="2700" b="0" strike="noStrike" spc="-1">
                <a:solidFill>
                  <a:srgbClr val="FFFFFF"/>
                </a:solidFill>
                <a:latin typeface="Gilroy Regular"/>
                <a:ea typeface="Gilroy Regular"/>
              </a:rPr>
              <a:t>Al ritmo della salute</a:t>
            </a:r>
            <a:endParaRPr lang="it-IT" sz="2700" b="0" strike="noStrike" spc="-1">
              <a:solidFill>
                <a:srgbClr val="000000"/>
              </a:solidFill>
              <a:latin typeface="Arial"/>
            </a:endParaRPr>
          </a:p>
        </p:txBody>
      </p:sp>
      <p:sp>
        <p:nvSpPr>
          <p:cNvPr id="382" name="O!Mega-3 TG"/>
          <p:cNvSpPr/>
          <p:nvPr/>
        </p:nvSpPr>
        <p:spPr>
          <a:xfrm>
            <a:off x="330120" y="1032546"/>
            <a:ext cx="3994200" cy="12445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buNone/>
              <a:tabLst>
                <a:tab pos="0" algn="l"/>
              </a:tabLst>
            </a:pPr>
            <a:endParaRPr lang="it-IT" sz="1800" b="0" strike="noStrike" spc="-1" dirty="0">
              <a:latin typeface="Arial"/>
            </a:endParaRPr>
          </a:p>
          <a:p>
            <a:pPr>
              <a:lnSpc>
                <a:spcPct val="90000"/>
              </a:lnSpc>
              <a:buNone/>
              <a:tabLst>
                <a:tab pos="0" algn="l"/>
              </a:tabLst>
            </a:pPr>
            <a:r>
              <a:rPr lang="it-IT" sz="4300" b="1" strike="noStrike" spc="-1" dirty="0">
                <a:solidFill>
                  <a:srgbClr val="FFFFFF"/>
                </a:solidFill>
                <a:latin typeface="Gilroy Bold"/>
                <a:ea typeface="Gilroy Bold"/>
              </a:rPr>
              <a:t>O!Mega-3 TG </a:t>
            </a:r>
            <a:endParaRPr lang="it-IT" sz="4300" b="0" strike="noStrike" spc="-1" dirty="0">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Slide 16_9 - 6.jpg" descr="Slide 16_9 - 6.jpg"/>
          <p:cNvPicPr/>
          <p:nvPr/>
        </p:nvPicPr>
        <p:blipFill>
          <a:blip r:embed="rId2"/>
          <a:stretch/>
        </p:blipFill>
        <p:spPr>
          <a:xfrm>
            <a:off x="0" y="2373"/>
            <a:ext cx="9143640" cy="5143320"/>
          </a:xfrm>
          <a:prstGeom prst="rect">
            <a:avLst/>
          </a:prstGeom>
          <a:ln w="12700">
            <a:noFill/>
          </a:ln>
        </p:spPr>
      </p:pic>
      <p:sp>
        <p:nvSpPr>
          <p:cNvPr id="384" name="Исследования и литература"/>
          <p:cNvSpPr/>
          <p:nvPr/>
        </p:nvSpPr>
        <p:spPr>
          <a:xfrm>
            <a:off x="400320" y="405540"/>
            <a:ext cx="3555000" cy="3704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buNone/>
              <a:tabLst>
                <a:tab pos="0" algn="l"/>
              </a:tabLst>
            </a:pPr>
            <a:r>
              <a:rPr lang="it-IT" sz="2700" b="0" strike="noStrike" spc="-1" dirty="0">
                <a:solidFill>
                  <a:srgbClr val="001F67"/>
                </a:solidFill>
                <a:latin typeface="Gilroy Bold"/>
                <a:ea typeface="Gilroy Bold"/>
              </a:rPr>
              <a:t>Studi e bibliografia</a:t>
            </a:r>
            <a:endParaRPr lang="it-IT" sz="2700" b="0" strike="noStrike" spc="-1" dirty="0">
              <a:latin typeface="Arial"/>
            </a:endParaRPr>
          </a:p>
        </p:txBody>
      </p:sp>
      <p:sp>
        <p:nvSpPr>
          <p:cNvPr id="385"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001F67"/>
                </a:solidFill>
                <a:latin typeface="Gilroy Bold"/>
                <a:ea typeface="Gilroy Bold"/>
              </a:rPr>
              <a:t>O!Mega-3 TG</a:t>
            </a:r>
            <a:endParaRPr lang="it-IT" sz="1200" b="0" strike="noStrike" spc="-1">
              <a:latin typeface="Arial"/>
            </a:endParaRPr>
          </a:p>
        </p:txBody>
      </p:sp>
      <p:pic>
        <p:nvPicPr>
          <p:cNvPr id="386" name="Безымянный-1-44.png" descr="Безымянный-1-44.png"/>
          <p:cNvPicPr/>
          <p:nvPr/>
        </p:nvPicPr>
        <p:blipFill>
          <a:blip r:embed="rId3"/>
          <a:stretch/>
        </p:blipFill>
        <p:spPr>
          <a:xfrm>
            <a:off x="8026560" y="4815360"/>
            <a:ext cx="786960" cy="137880"/>
          </a:xfrm>
          <a:prstGeom prst="rect">
            <a:avLst/>
          </a:prstGeom>
          <a:ln w="12700">
            <a:noFill/>
          </a:ln>
        </p:spPr>
      </p:pic>
      <p:grpSp>
        <p:nvGrpSpPr>
          <p:cNvPr id="387" name="Группа"/>
          <p:cNvGrpSpPr/>
          <p:nvPr/>
        </p:nvGrpSpPr>
        <p:grpSpPr>
          <a:xfrm>
            <a:off x="892080" y="1076040"/>
            <a:ext cx="4751508" cy="1270080"/>
            <a:chOff x="-2848908" y="1091880"/>
            <a:chExt cx="4751508" cy="1270080"/>
          </a:xfrm>
        </p:grpSpPr>
        <p:sp>
          <p:nvSpPr>
            <p:cNvPr id="388" name="Guo XF, Li KL, Li JM, Li D. Effects of EPA and DHA on blood pressure and inflammatory factors: a meta-analysis of randomized  controlled trials. Crit Rev Food Sci Nutr. 2019;59(20):3380-3393. https://doi.org/10.1080/10408398.2018.1492901"/>
            <p:cNvSpPr/>
            <p:nvPr/>
          </p:nvSpPr>
          <p:spPr>
            <a:xfrm>
              <a:off x="632880" y="1091880"/>
              <a:ext cx="1269720" cy="1270080"/>
            </a:xfrm>
            <a:prstGeom prst="line">
              <a:avLst/>
            </a:prstGeom>
            <a:ln w="12700">
              <a:noFill/>
            </a:ln>
          </p:spPr>
          <p:style>
            <a:lnRef idx="0">
              <a:scrgbClr r="0" g="0" b="0"/>
            </a:lnRef>
            <a:fillRef idx="0">
              <a:scrgbClr r="0" g="0" b="0"/>
            </a:fillRef>
            <a:effectRef idx="0">
              <a:scrgbClr r="0" g="0" b="0"/>
            </a:effectRef>
            <a:fontRef idx="minor"/>
          </p:style>
          <p:txBody>
            <a:bodyPr lIns="0" tIns="0" rIns="0" bIns="0" numCol="1" spcCol="0" anchor="t" anchorCtr="1">
              <a:noAutofit/>
            </a:bodyPr>
            <a:lstStyle/>
            <a:p>
              <a:pPr>
                <a:lnSpc>
                  <a:spcPct val="100000"/>
                </a:lnSpc>
                <a:buNone/>
                <a:tabLst>
                  <a:tab pos="0" algn="l"/>
                </a:tabLst>
              </a:pPr>
              <a:r>
                <a:rPr lang="it-IT" sz="900" b="0" strike="noStrike" spc="-1" dirty="0" err="1">
                  <a:solidFill>
                    <a:srgbClr val="001F67"/>
                  </a:solidFill>
                  <a:latin typeface="Gilroy Regular"/>
                  <a:ea typeface="Gilroy Regular"/>
                </a:rPr>
                <a:t>Guo</a:t>
              </a:r>
              <a:r>
                <a:rPr lang="it-IT" sz="900" b="0" strike="noStrike" spc="-1" dirty="0">
                  <a:solidFill>
                    <a:srgbClr val="001F67"/>
                  </a:solidFill>
                  <a:latin typeface="Gilroy Regular"/>
                  <a:ea typeface="Gilroy Regular"/>
                </a:rPr>
                <a:t> XF, Li KL, Li JM, Li D. </a:t>
              </a:r>
              <a:r>
                <a:rPr lang="it-IT" sz="900" b="0" strike="noStrike" spc="-1" dirty="0" err="1">
                  <a:solidFill>
                    <a:srgbClr val="001F67"/>
                  </a:solidFill>
                  <a:latin typeface="Gilroy Regular"/>
                  <a:ea typeface="Gilroy Regular"/>
                </a:rPr>
                <a:t>Effects</a:t>
              </a:r>
              <a:r>
                <a:rPr lang="it-IT" sz="900" b="0" strike="noStrike" spc="-1" dirty="0">
                  <a:solidFill>
                    <a:srgbClr val="001F67"/>
                  </a:solidFill>
                  <a:latin typeface="Gilroy Regular"/>
                  <a:ea typeface="Gilroy Regular"/>
                </a:rPr>
                <a:t> of EPA and DHA on </a:t>
              </a:r>
              <a:r>
                <a:rPr lang="it-IT" sz="900" b="0" strike="noStrike" spc="-1" dirty="0" err="1">
                  <a:solidFill>
                    <a:srgbClr val="001F67"/>
                  </a:solidFill>
                  <a:latin typeface="Gilroy Regular"/>
                  <a:ea typeface="Gilroy Regular"/>
                </a:rPr>
                <a:t>blood</a:t>
              </a:r>
              <a:r>
                <a:rPr lang="it-IT" sz="900" b="0" strike="noStrike" spc="-1" dirty="0">
                  <a:solidFill>
                    <a:srgbClr val="001F67"/>
                  </a:solidFill>
                  <a:latin typeface="Gilroy Regular"/>
                  <a:ea typeface="Gilroy Regular"/>
                </a:rPr>
                <a:t> pressure and </a:t>
              </a:r>
              <a:r>
                <a:rPr lang="it-IT" sz="900" b="0" strike="noStrike" spc="-1" dirty="0" err="1">
                  <a:solidFill>
                    <a:srgbClr val="001F67"/>
                  </a:solidFill>
                  <a:latin typeface="Gilroy Regular"/>
                  <a:ea typeface="Gilroy Regular"/>
                </a:rPr>
                <a:t>inflammatory</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factors</a:t>
              </a:r>
              <a:r>
                <a:rPr lang="it-IT" sz="900" b="0" strike="noStrike" spc="-1" dirty="0">
                  <a:solidFill>
                    <a:srgbClr val="001F67"/>
                  </a:solidFill>
                  <a:latin typeface="Gilroy Regular"/>
                  <a:ea typeface="Gilroy Regular"/>
                </a:rPr>
                <a:t>: a meta-</a:t>
              </a:r>
              <a:r>
                <a:rPr lang="it-IT" sz="900" b="0" strike="noStrike" spc="-1" dirty="0" err="1">
                  <a:solidFill>
                    <a:srgbClr val="001F67"/>
                  </a:solidFill>
                  <a:latin typeface="Gilroy Regular"/>
                  <a:ea typeface="Gilroy Regular"/>
                </a:rPr>
                <a:t>analysis</a:t>
              </a:r>
              <a:r>
                <a:rPr lang="it-IT" sz="900" b="0" strike="noStrike" spc="-1" dirty="0">
                  <a:solidFill>
                    <a:srgbClr val="001F67"/>
                  </a:solidFill>
                  <a:latin typeface="Gilroy Regular"/>
                  <a:ea typeface="Gilroy Regular"/>
                </a:rPr>
                <a:t> of </a:t>
              </a:r>
              <a:r>
                <a:rPr lang="it-IT" sz="900" b="0" strike="noStrike" spc="-1" dirty="0" err="1">
                  <a:solidFill>
                    <a:srgbClr val="001F67"/>
                  </a:solidFill>
                  <a:latin typeface="Gilroy Regular"/>
                  <a:ea typeface="Gilroy Regular"/>
                </a:rPr>
                <a:t>randomized</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controlled</a:t>
              </a:r>
              <a:r>
                <a:rPr lang="it-IT" sz="900" b="0" strike="noStrike" spc="-1" dirty="0">
                  <a:solidFill>
                    <a:srgbClr val="001F67"/>
                  </a:solidFill>
                  <a:latin typeface="Gilroy Regular"/>
                  <a:ea typeface="Gilroy Regular"/>
                </a:rPr>
                <a:t> trials. </a:t>
              </a:r>
              <a:endParaRPr lang="it-IT" sz="900" b="0" strike="noStrike" spc="-1" dirty="0">
                <a:latin typeface="Arial"/>
              </a:endParaRPr>
            </a:p>
            <a:p>
              <a:pPr>
                <a:lnSpc>
                  <a:spcPct val="100000"/>
                </a:lnSpc>
                <a:buNone/>
                <a:tabLst>
                  <a:tab pos="0" algn="l"/>
                </a:tabLst>
              </a:pPr>
              <a:r>
                <a:rPr lang="it-IT" sz="900" b="0" strike="noStrike" spc="-1" dirty="0" err="1">
                  <a:solidFill>
                    <a:srgbClr val="001F67"/>
                  </a:solidFill>
                  <a:latin typeface="Gilroy Regular"/>
                  <a:ea typeface="Gilroy Regular"/>
                </a:rPr>
                <a:t>Crit</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Rev</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Food</a:t>
              </a:r>
              <a:r>
                <a:rPr lang="it-IT" sz="900" b="0" strike="noStrike" spc="-1" dirty="0">
                  <a:solidFill>
                    <a:srgbClr val="001F67"/>
                  </a:solidFill>
                  <a:latin typeface="Gilroy Regular"/>
                  <a:ea typeface="Gilroy Regular"/>
                </a:rPr>
                <a:t> Sci </a:t>
              </a:r>
              <a:r>
                <a:rPr lang="it-IT" sz="900" b="0" strike="noStrike" spc="-1" dirty="0" err="1">
                  <a:solidFill>
                    <a:srgbClr val="001F67"/>
                  </a:solidFill>
                  <a:latin typeface="Gilroy Regular"/>
                  <a:ea typeface="Gilroy Regular"/>
                </a:rPr>
                <a:t>Nutr</a:t>
              </a:r>
              <a:r>
                <a:rPr lang="it-IT" sz="900" b="0" strike="noStrike" spc="-1" dirty="0">
                  <a:solidFill>
                    <a:srgbClr val="001F67"/>
                  </a:solidFill>
                  <a:latin typeface="Gilroy Regular"/>
                  <a:ea typeface="Gilroy Regular"/>
                </a:rPr>
                <a:t>. 2019;59(20):3380-3393. </a:t>
              </a:r>
              <a:r>
                <a:rPr lang="it-IT" sz="900" b="0" u="sng" strike="noStrike" spc="-1" dirty="0">
                  <a:solidFill>
                    <a:srgbClr val="0000FF"/>
                  </a:solidFill>
                  <a:uFillTx/>
                  <a:latin typeface="Gilroy Regular"/>
                  <a:ea typeface="Gilroy Regular"/>
                  <a:hlinkClick r:id="rId4"/>
                </a:rPr>
                <a:t>https://doi.org/10.1080/10408398.2018.1492901</a:t>
              </a:r>
              <a:r>
                <a:rPr lang="it-IT" sz="900" b="0" strike="noStrike" spc="-1" dirty="0">
                  <a:solidFill>
                    <a:srgbClr val="001F67"/>
                  </a:solidFill>
                  <a:latin typeface="Gilroy Regular"/>
                  <a:ea typeface="Gilroy Regular"/>
                </a:rPr>
                <a:t> </a:t>
              </a:r>
              <a:endParaRPr lang="it-IT" sz="900" b="0" strike="noStrike" spc="-1" dirty="0">
                <a:latin typeface="Arial"/>
              </a:endParaRPr>
            </a:p>
          </p:txBody>
        </p:sp>
        <p:sp>
          <p:nvSpPr>
            <p:cNvPr id="389" name="1."/>
            <p:cNvSpPr/>
            <p:nvPr/>
          </p:nvSpPr>
          <p:spPr>
            <a:xfrm>
              <a:off x="-2848908" y="1129680"/>
              <a:ext cx="4461659" cy="1232280"/>
            </a:xfrm>
            <a:prstGeom prst="line">
              <a:avLst/>
            </a:prstGeom>
            <a:ln w="12700">
              <a:noFill/>
            </a:ln>
          </p:spPr>
          <p:style>
            <a:lnRef idx="0">
              <a:scrgbClr r="0" g="0" b="0"/>
            </a:lnRef>
            <a:fillRef idx="0">
              <a:scrgbClr r="0" g="0" b="0"/>
            </a:fillRef>
            <a:effectRef idx="0">
              <a:scrgbClr r="0" g="0" b="0"/>
            </a:effectRef>
            <a:fontRef idx="minor"/>
          </p:style>
          <p:txBody>
            <a:bodyPr lIns="0" tIns="0" rIns="0" bIns="0" numCol="1" spcCol="0" anchor="t" anchorCtr="1">
              <a:noAutofit/>
            </a:bodyPr>
            <a:lstStyle/>
            <a:p>
              <a:pPr>
                <a:lnSpc>
                  <a:spcPct val="90000"/>
                </a:lnSpc>
                <a:buNone/>
                <a:tabLst>
                  <a:tab pos="0" algn="l"/>
                </a:tabLst>
              </a:pPr>
              <a:endParaRPr lang="it-IT" sz="1200" b="0" strike="noStrike" spc="-1" dirty="0">
                <a:latin typeface="Arial"/>
              </a:endParaRPr>
            </a:p>
          </p:txBody>
        </p:sp>
      </p:grpSp>
      <p:grpSp>
        <p:nvGrpSpPr>
          <p:cNvPr id="390" name="Группа"/>
          <p:cNvGrpSpPr/>
          <p:nvPr/>
        </p:nvGrpSpPr>
        <p:grpSpPr>
          <a:xfrm>
            <a:off x="393840" y="1444860"/>
            <a:ext cx="8986025" cy="3042327"/>
            <a:chOff x="393840" y="1444860"/>
            <a:chExt cx="8986025" cy="3042327"/>
          </a:xfrm>
        </p:grpSpPr>
        <p:grpSp>
          <p:nvGrpSpPr>
            <p:cNvPr id="391" name="Группа"/>
            <p:cNvGrpSpPr/>
            <p:nvPr/>
          </p:nvGrpSpPr>
          <p:grpSpPr>
            <a:xfrm>
              <a:off x="397800" y="1444860"/>
              <a:ext cx="8679011" cy="449280"/>
              <a:chOff x="397800" y="1444860"/>
              <a:chExt cx="8679011" cy="449280"/>
            </a:xfrm>
          </p:grpSpPr>
          <p:sp>
            <p:nvSpPr>
              <p:cNvPr id="392" name="Lee JB, Notay K, Klingel SL, Chabowski A, Mutch DM, Millar PJ. Docosahexaenoic acid reduces resting blood pressure but  increases muscle sympathetic outflow compared with eicosapentaenoic acid in healthy men and women. Am J Physiol Heart  Circ Physiol. 2"/>
              <p:cNvSpPr/>
              <p:nvPr/>
            </p:nvSpPr>
            <p:spPr>
              <a:xfrm>
                <a:off x="669371" y="1444860"/>
                <a:ext cx="8407440" cy="44928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900" b="0" strike="noStrike" spc="-1" dirty="0">
                    <a:solidFill>
                      <a:srgbClr val="001F67"/>
                    </a:solidFill>
                    <a:latin typeface="Gilroy Regular"/>
                    <a:ea typeface="Gilroy Regular"/>
                  </a:rPr>
                  <a:t>Lee JB, </a:t>
                </a:r>
                <a:r>
                  <a:rPr lang="it-IT" sz="900" b="0" strike="noStrike" spc="-1" dirty="0" err="1">
                    <a:solidFill>
                      <a:srgbClr val="001F67"/>
                    </a:solidFill>
                    <a:latin typeface="Gilroy Regular"/>
                    <a:ea typeface="Gilroy Regular"/>
                  </a:rPr>
                  <a:t>Notay</a:t>
                </a:r>
                <a:r>
                  <a:rPr lang="it-IT" sz="900" b="0" strike="noStrike" spc="-1" dirty="0">
                    <a:solidFill>
                      <a:srgbClr val="001F67"/>
                    </a:solidFill>
                    <a:latin typeface="Gilroy Regular"/>
                    <a:ea typeface="Gilroy Regular"/>
                  </a:rPr>
                  <a:t> K, </a:t>
                </a:r>
                <a:r>
                  <a:rPr lang="it-IT" sz="900" b="0" strike="noStrike" spc="-1" dirty="0" err="1">
                    <a:solidFill>
                      <a:srgbClr val="001F67"/>
                    </a:solidFill>
                    <a:latin typeface="Gilroy Regular"/>
                    <a:ea typeface="Gilroy Regular"/>
                  </a:rPr>
                  <a:t>Klingel</a:t>
                </a:r>
                <a:r>
                  <a:rPr lang="it-IT" sz="900" b="0" strike="noStrike" spc="-1" dirty="0">
                    <a:solidFill>
                      <a:srgbClr val="001F67"/>
                    </a:solidFill>
                    <a:latin typeface="Gilroy Regular"/>
                    <a:ea typeface="Gilroy Regular"/>
                  </a:rPr>
                  <a:t> SL, </a:t>
                </a:r>
                <a:r>
                  <a:rPr lang="it-IT" sz="900" b="0" strike="noStrike" spc="-1" dirty="0" err="1">
                    <a:solidFill>
                      <a:srgbClr val="001F67"/>
                    </a:solidFill>
                    <a:latin typeface="Gilroy Regular"/>
                    <a:ea typeface="Gilroy Regular"/>
                  </a:rPr>
                  <a:t>Chabowski</a:t>
                </a:r>
                <a:r>
                  <a:rPr lang="it-IT" sz="900" b="0" strike="noStrike" spc="-1" dirty="0">
                    <a:solidFill>
                      <a:srgbClr val="001F67"/>
                    </a:solidFill>
                    <a:latin typeface="Gilroy Regular"/>
                    <a:ea typeface="Gilroy Regular"/>
                  </a:rPr>
                  <a:t> A, </a:t>
                </a:r>
                <a:r>
                  <a:rPr lang="it-IT" sz="900" b="0" strike="noStrike" spc="-1" dirty="0" err="1">
                    <a:solidFill>
                      <a:srgbClr val="001F67"/>
                    </a:solidFill>
                    <a:latin typeface="Gilroy Regular"/>
                    <a:ea typeface="Gilroy Regular"/>
                  </a:rPr>
                  <a:t>Mutch</a:t>
                </a:r>
                <a:r>
                  <a:rPr lang="it-IT" sz="900" b="0" strike="noStrike" spc="-1" dirty="0">
                    <a:solidFill>
                      <a:srgbClr val="001F67"/>
                    </a:solidFill>
                    <a:latin typeface="Gilroy Regular"/>
                    <a:ea typeface="Gilroy Regular"/>
                  </a:rPr>
                  <a:t> DM, </a:t>
                </a:r>
                <a:r>
                  <a:rPr lang="it-IT" sz="900" b="0" strike="noStrike" spc="-1" dirty="0" err="1">
                    <a:solidFill>
                      <a:srgbClr val="001F67"/>
                    </a:solidFill>
                    <a:latin typeface="Gilroy Regular"/>
                    <a:ea typeface="Gilroy Regular"/>
                  </a:rPr>
                  <a:t>Millar</a:t>
                </a:r>
                <a:r>
                  <a:rPr lang="it-IT" sz="900" b="0" strike="noStrike" spc="-1" dirty="0">
                    <a:solidFill>
                      <a:srgbClr val="001F67"/>
                    </a:solidFill>
                    <a:latin typeface="Gilroy Regular"/>
                    <a:ea typeface="Gilroy Regular"/>
                  </a:rPr>
                  <a:t> PJ. </a:t>
                </a:r>
                <a:r>
                  <a:rPr lang="it-IT" sz="900" b="0" strike="noStrike" spc="-1" dirty="0" err="1">
                    <a:solidFill>
                      <a:srgbClr val="001F67"/>
                    </a:solidFill>
                    <a:latin typeface="Gilroy Regular"/>
                    <a:ea typeface="Gilroy Regular"/>
                  </a:rPr>
                  <a:t>Docosahexaenoic</a:t>
                </a:r>
                <a:r>
                  <a:rPr lang="it-IT" sz="900" b="0" strike="noStrike" spc="-1" dirty="0">
                    <a:solidFill>
                      <a:srgbClr val="001F67"/>
                    </a:solidFill>
                    <a:latin typeface="Gilroy Regular"/>
                    <a:ea typeface="Gilroy Regular"/>
                  </a:rPr>
                  <a:t> acid </a:t>
                </a:r>
                <a:r>
                  <a:rPr lang="it-IT" sz="900" b="0" strike="noStrike" spc="-1" dirty="0" err="1">
                    <a:solidFill>
                      <a:srgbClr val="001F67"/>
                    </a:solidFill>
                    <a:latin typeface="Gilroy Regular"/>
                    <a:ea typeface="Gilroy Regular"/>
                  </a:rPr>
                  <a:t>reduces</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resting</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blood</a:t>
                </a:r>
                <a:r>
                  <a:rPr lang="it-IT" sz="900" b="0" strike="noStrike" spc="-1" dirty="0">
                    <a:solidFill>
                      <a:srgbClr val="001F67"/>
                    </a:solidFill>
                    <a:latin typeface="Gilroy Regular"/>
                    <a:ea typeface="Gilroy Regular"/>
                  </a:rPr>
                  <a:t> pressure </a:t>
                </a:r>
                <a:r>
                  <a:rPr lang="it-IT" sz="900" b="0" strike="noStrike" spc="-1" dirty="0" err="1">
                    <a:solidFill>
                      <a:srgbClr val="001F67"/>
                    </a:solidFill>
                    <a:latin typeface="Gilroy Regular"/>
                    <a:ea typeface="Gilroy Regular"/>
                  </a:rPr>
                  <a:t>but</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increases</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muscle</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sympathetic</a:t>
                </a:r>
                <a:r>
                  <a:rPr lang="it-IT" sz="900" b="0" strike="noStrike" spc="-1" dirty="0">
                    <a:solidFill>
                      <a:srgbClr val="001F67"/>
                    </a:solidFill>
                    <a:latin typeface="Gilroy Regular"/>
                    <a:ea typeface="Gilroy Regular"/>
                  </a:rPr>
                  <a:t> </a:t>
                </a:r>
                <a:br>
                  <a:rPr dirty="0"/>
                </a:br>
                <a:r>
                  <a:rPr lang="it-IT" sz="900" b="0" strike="noStrike" spc="-1" dirty="0" err="1">
                    <a:solidFill>
                      <a:srgbClr val="001F67"/>
                    </a:solidFill>
                    <a:latin typeface="Gilroy Regular"/>
                    <a:ea typeface="Gilroy Regular"/>
                  </a:rPr>
                  <a:t>outflow</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compared</a:t>
                </a:r>
                <a:r>
                  <a:rPr lang="it-IT" sz="900" b="0" strike="noStrike" spc="-1" dirty="0">
                    <a:solidFill>
                      <a:srgbClr val="001F67"/>
                    </a:solidFill>
                    <a:latin typeface="Gilroy Regular"/>
                    <a:ea typeface="Gilroy Regular"/>
                  </a:rPr>
                  <a:t> with </a:t>
                </a:r>
                <a:r>
                  <a:rPr lang="it-IT" sz="900" b="0" strike="noStrike" spc="-1" dirty="0" err="1">
                    <a:solidFill>
                      <a:srgbClr val="001F67"/>
                    </a:solidFill>
                    <a:latin typeface="Gilroy Regular"/>
                    <a:ea typeface="Gilroy Regular"/>
                  </a:rPr>
                  <a:t>eicosapentaenoic</a:t>
                </a:r>
                <a:r>
                  <a:rPr lang="it-IT" sz="900" b="0" strike="noStrike" spc="-1" dirty="0">
                    <a:solidFill>
                      <a:srgbClr val="001F67"/>
                    </a:solidFill>
                    <a:latin typeface="Gilroy Regular"/>
                    <a:ea typeface="Gilroy Regular"/>
                  </a:rPr>
                  <a:t> acid in </a:t>
                </a:r>
                <a:r>
                  <a:rPr lang="it-IT" sz="900" b="0" strike="noStrike" spc="-1" dirty="0" err="1">
                    <a:solidFill>
                      <a:srgbClr val="001F67"/>
                    </a:solidFill>
                    <a:latin typeface="Gilroy Regular"/>
                    <a:ea typeface="Gilroy Regular"/>
                  </a:rPr>
                  <a:t>healthy</a:t>
                </a:r>
                <a:r>
                  <a:rPr lang="it-IT" sz="900" b="0" strike="noStrike" spc="-1" dirty="0">
                    <a:solidFill>
                      <a:srgbClr val="001F67"/>
                    </a:solidFill>
                    <a:latin typeface="Gilroy Regular"/>
                    <a:ea typeface="Gilroy Regular"/>
                  </a:rPr>
                  <a:t> men and </a:t>
                </a:r>
                <a:r>
                  <a:rPr lang="it-IT" sz="900" b="0" strike="noStrike" spc="-1" dirty="0" err="1">
                    <a:solidFill>
                      <a:srgbClr val="001F67"/>
                    </a:solidFill>
                    <a:latin typeface="Gilroy Regular"/>
                    <a:ea typeface="Gilroy Regular"/>
                  </a:rPr>
                  <a:t>women</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Am</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J</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Physiol</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Heart</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Circ</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Physiol</a:t>
                </a:r>
                <a:r>
                  <a:rPr lang="it-IT" sz="900" b="0" strike="noStrike" spc="-1" dirty="0">
                    <a:solidFill>
                      <a:srgbClr val="001F67"/>
                    </a:solidFill>
                    <a:latin typeface="Gilroy Regular"/>
                    <a:ea typeface="Gilroy Regular"/>
                  </a:rPr>
                  <a:t>. 2019;316(4):H873-H881. </a:t>
                </a:r>
                <a:br>
                  <a:rPr dirty="0"/>
                </a:br>
                <a:r>
                  <a:rPr lang="it-IT" sz="900" b="0" u="sng" strike="noStrike" spc="-1" dirty="0">
                    <a:solidFill>
                      <a:srgbClr val="0000FF"/>
                    </a:solidFill>
                    <a:uFillTx/>
                    <a:latin typeface="Gilroy Regular"/>
                    <a:ea typeface="Gilroy Regular"/>
                    <a:hlinkClick r:id="rId5"/>
                  </a:rPr>
                  <a:t>https://doi.org/10.1152/ajpheart.00677.2018</a:t>
                </a:r>
                <a:r>
                  <a:rPr lang="it-IT" sz="900" b="0" strike="noStrike" spc="-1" dirty="0">
                    <a:solidFill>
                      <a:srgbClr val="001F67"/>
                    </a:solidFill>
                    <a:latin typeface="Gilroy Regular"/>
                    <a:ea typeface="Gilroy Regular"/>
                  </a:rPr>
                  <a:t> </a:t>
                </a:r>
                <a:endParaRPr lang="it-IT" sz="900" b="0" strike="noStrike" spc="-1" dirty="0">
                  <a:latin typeface="Arial"/>
                </a:endParaRPr>
              </a:p>
            </p:txBody>
          </p:sp>
          <p:sp>
            <p:nvSpPr>
              <p:cNvPr id="393" name="2."/>
              <p:cNvSpPr/>
              <p:nvPr/>
            </p:nvSpPr>
            <p:spPr>
              <a:xfrm>
                <a:off x="397800" y="1457280"/>
                <a:ext cx="151920" cy="1638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90000"/>
                  </a:lnSpc>
                  <a:buNone/>
                  <a:tabLst>
                    <a:tab pos="0" algn="l"/>
                  </a:tabLst>
                </a:pPr>
                <a:r>
                  <a:rPr lang="it-IT" sz="1200" b="0" strike="noStrike" spc="-1" dirty="0">
                    <a:solidFill>
                      <a:srgbClr val="001F67"/>
                    </a:solidFill>
                    <a:latin typeface="Gilroy Bold"/>
                    <a:ea typeface="Gilroy Bold"/>
                  </a:rPr>
                  <a:t>2.</a:t>
                </a:r>
                <a:endParaRPr lang="it-IT" sz="1200" b="0" strike="noStrike" spc="-1" dirty="0">
                  <a:latin typeface="Arial"/>
                </a:endParaRPr>
              </a:p>
            </p:txBody>
          </p:sp>
        </p:grpSp>
        <p:grpSp>
          <p:nvGrpSpPr>
            <p:cNvPr id="394" name="Группа"/>
            <p:cNvGrpSpPr/>
            <p:nvPr/>
          </p:nvGrpSpPr>
          <p:grpSpPr>
            <a:xfrm>
              <a:off x="397080" y="1974960"/>
              <a:ext cx="8874851" cy="319860"/>
              <a:chOff x="397080" y="1974960"/>
              <a:chExt cx="8874851" cy="319860"/>
            </a:xfrm>
          </p:grpSpPr>
          <p:sp>
            <p:nvSpPr>
              <p:cNvPr id="395" name="Saccà SC, Cutolo CA, Ferrari D, Corazza P, Traverso CE. The Eye, Oxidative Damage and Polyunsaturated Fatty Acids. Nutrients.  2018;10(6):668. Published 2018 May 24. https://doi.org/10.3390/nu10060668"/>
              <p:cNvSpPr/>
              <p:nvPr/>
            </p:nvSpPr>
            <p:spPr>
              <a:xfrm>
                <a:off x="669371" y="1982700"/>
                <a:ext cx="8602560" cy="3121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900" b="0" strike="noStrike" spc="-1" dirty="0">
                    <a:solidFill>
                      <a:srgbClr val="001F67"/>
                    </a:solidFill>
                    <a:latin typeface="Gilroy Regular"/>
                    <a:ea typeface="Gilroy Regular"/>
                  </a:rPr>
                  <a:t>Saccà SC, Cutolo CA, Ferrari D, Corazza </a:t>
                </a:r>
                <a:r>
                  <a:rPr lang="it-IT" sz="900" b="0" strike="noStrike" spc="-1" dirty="0" err="1">
                    <a:solidFill>
                      <a:srgbClr val="001F67"/>
                    </a:solidFill>
                    <a:latin typeface="Gilroy Regular"/>
                    <a:ea typeface="Gilroy Regular"/>
                  </a:rPr>
                  <a:t>P</a:t>
                </a:r>
                <a:r>
                  <a:rPr lang="it-IT" sz="900" b="0" strike="noStrike" spc="-1" dirty="0">
                    <a:solidFill>
                      <a:srgbClr val="001F67"/>
                    </a:solidFill>
                    <a:latin typeface="Gilroy Regular"/>
                    <a:ea typeface="Gilroy Regular"/>
                  </a:rPr>
                  <a:t>, Traverso CE. The </a:t>
                </a:r>
                <a:r>
                  <a:rPr lang="it-IT" sz="900" b="0" strike="noStrike" spc="-1" dirty="0" err="1">
                    <a:solidFill>
                      <a:srgbClr val="001F67"/>
                    </a:solidFill>
                    <a:latin typeface="Gilroy Regular"/>
                    <a:ea typeface="Gilroy Regular"/>
                  </a:rPr>
                  <a:t>Eye</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Oxidative</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Damage</a:t>
                </a:r>
                <a:r>
                  <a:rPr lang="it-IT" sz="900" b="0" strike="noStrike" spc="-1" dirty="0">
                    <a:solidFill>
                      <a:srgbClr val="001F67"/>
                    </a:solidFill>
                    <a:latin typeface="Gilroy Regular"/>
                    <a:ea typeface="Gilroy Regular"/>
                  </a:rPr>
                  <a:t> and </a:t>
                </a:r>
                <a:r>
                  <a:rPr lang="it-IT" sz="900" b="0" strike="noStrike" spc="-1" dirty="0" err="1">
                    <a:solidFill>
                      <a:srgbClr val="001F67"/>
                    </a:solidFill>
                    <a:latin typeface="Gilroy Regular"/>
                    <a:ea typeface="Gilroy Regular"/>
                  </a:rPr>
                  <a:t>Polyunsaturated</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Fatty</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Acids</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Nutrients</a:t>
                </a:r>
                <a:r>
                  <a:rPr lang="it-IT" sz="900" b="0" strike="noStrike" spc="-1" dirty="0">
                    <a:solidFill>
                      <a:srgbClr val="001F67"/>
                    </a:solidFill>
                    <a:latin typeface="Gilroy Regular"/>
                    <a:ea typeface="Gilroy Regular"/>
                  </a:rPr>
                  <a:t>. 2018;10(6):668. </a:t>
                </a:r>
                <a:r>
                  <a:rPr lang="it-IT" sz="900" b="0" strike="noStrike" spc="-1" dirty="0" err="1">
                    <a:solidFill>
                      <a:srgbClr val="001F67"/>
                    </a:solidFill>
                    <a:latin typeface="Gilroy Regular"/>
                    <a:ea typeface="Gilroy Regular"/>
                  </a:rPr>
                  <a:t>Published</a:t>
                </a:r>
                <a:r>
                  <a:rPr lang="it-IT" sz="900" b="0" strike="noStrike" spc="-1" dirty="0">
                    <a:solidFill>
                      <a:srgbClr val="001F67"/>
                    </a:solidFill>
                    <a:latin typeface="Gilroy Regular"/>
                    <a:ea typeface="Gilroy Regular"/>
                  </a:rPr>
                  <a:t> </a:t>
                </a:r>
                <a:br>
                  <a:rPr dirty="0"/>
                </a:br>
                <a:r>
                  <a:rPr lang="it-IT" sz="900" b="0" strike="noStrike" spc="-1" dirty="0">
                    <a:solidFill>
                      <a:srgbClr val="001F67"/>
                    </a:solidFill>
                    <a:latin typeface="Gilroy Regular"/>
                    <a:ea typeface="Gilroy Regular"/>
                  </a:rPr>
                  <a:t>2018 </a:t>
                </a:r>
                <a:r>
                  <a:rPr lang="it-IT" sz="900" b="0" strike="noStrike" spc="-1" dirty="0" err="1">
                    <a:solidFill>
                      <a:srgbClr val="001F67"/>
                    </a:solidFill>
                    <a:latin typeface="Gilroy Regular"/>
                    <a:ea typeface="Gilroy Regular"/>
                  </a:rPr>
                  <a:t>May</a:t>
                </a:r>
                <a:r>
                  <a:rPr lang="it-IT" sz="900" b="0" strike="noStrike" spc="-1" dirty="0">
                    <a:solidFill>
                      <a:srgbClr val="001F67"/>
                    </a:solidFill>
                    <a:latin typeface="Gilroy Regular"/>
                    <a:ea typeface="Gilroy Regular"/>
                  </a:rPr>
                  <a:t> 24. </a:t>
                </a:r>
                <a:r>
                  <a:rPr lang="it-IT" sz="900" b="0" u="sng" strike="noStrike" spc="-1" dirty="0">
                    <a:solidFill>
                      <a:srgbClr val="0000FF"/>
                    </a:solidFill>
                    <a:uFillTx/>
                    <a:latin typeface="Gilroy Regular"/>
                    <a:ea typeface="Gilroy Regular"/>
                    <a:hlinkClick r:id="rId6"/>
                  </a:rPr>
                  <a:t>https://doi.org/10.3390/nu10060668</a:t>
                </a:r>
                <a:r>
                  <a:rPr lang="it-IT" sz="900" b="0" strike="noStrike" spc="-1" dirty="0">
                    <a:solidFill>
                      <a:srgbClr val="001F67"/>
                    </a:solidFill>
                    <a:latin typeface="Gilroy Regular"/>
                    <a:ea typeface="Gilroy Regular"/>
                  </a:rPr>
                  <a:t> </a:t>
                </a:r>
                <a:endParaRPr lang="it-IT" sz="900" b="0" strike="noStrike" spc="-1" dirty="0">
                  <a:latin typeface="Arial"/>
                </a:endParaRPr>
              </a:p>
            </p:txBody>
          </p:sp>
          <p:sp>
            <p:nvSpPr>
              <p:cNvPr id="396" name="3."/>
              <p:cNvSpPr/>
              <p:nvPr/>
            </p:nvSpPr>
            <p:spPr>
              <a:xfrm>
                <a:off x="397080" y="1974960"/>
                <a:ext cx="151920" cy="1638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90000"/>
                  </a:lnSpc>
                  <a:buNone/>
                  <a:tabLst>
                    <a:tab pos="0" algn="l"/>
                  </a:tabLst>
                </a:pPr>
                <a:r>
                  <a:rPr lang="it-IT" sz="1200" b="0" strike="noStrike" spc="-1">
                    <a:solidFill>
                      <a:srgbClr val="001F67"/>
                    </a:solidFill>
                    <a:latin typeface="Gilroy Bold"/>
                    <a:ea typeface="Gilroy Bold"/>
                  </a:rPr>
                  <a:t>3.</a:t>
                </a:r>
                <a:endParaRPr lang="it-IT" sz="1200" b="0" strike="noStrike" spc="-1">
                  <a:latin typeface="Arial"/>
                </a:endParaRPr>
              </a:p>
            </p:txBody>
          </p:sp>
        </p:grpSp>
        <p:grpSp>
          <p:nvGrpSpPr>
            <p:cNvPr id="397" name="Группа"/>
            <p:cNvGrpSpPr/>
            <p:nvPr/>
          </p:nvGrpSpPr>
          <p:grpSpPr>
            <a:xfrm>
              <a:off x="401400" y="2346120"/>
              <a:ext cx="7345211" cy="312120"/>
              <a:chOff x="401400" y="2346120"/>
              <a:chExt cx="7345211" cy="312120"/>
            </a:xfrm>
          </p:grpSpPr>
          <p:sp>
            <p:nvSpPr>
              <p:cNvPr id="398" name="Giles GE, Mahoney CR, Urry HL, Brunyé TT, Taylor HA, Kanarek RB. Omega-3 fatty acids and stress-induced changes to mood  and cognition in healthy individuals. Pharmacol Biochem Behav. 2015;132:10-19. https://doi.org/10.1016/j.pbb.2015.02.018"/>
              <p:cNvSpPr/>
              <p:nvPr/>
            </p:nvSpPr>
            <p:spPr>
              <a:xfrm>
                <a:off x="669371" y="2346120"/>
                <a:ext cx="7077240" cy="3121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900" b="0" strike="noStrike" spc="-1" dirty="0">
                    <a:solidFill>
                      <a:srgbClr val="001F67"/>
                    </a:solidFill>
                    <a:latin typeface="Gilroy Regular"/>
                    <a:ea typeface="Gilroy Regular"/>
                  </a:rPr>
                  <a:t>Giles GE, </a:t>
                </a:r>
                <a:r>
                  <a:rPr lang="it-IT" sz="900" b="0" strike="noStrike" spc="-1" dirty="0" err="1">
                    <a:solidFill>
                      <a:srgbClr val="001F67"/>
                    </a:solidFill>
                    <a:latin typeface="Gilroy Regular"/>
                    <a:ea typeface="Gilroy Regular"/>
                  </a:rPr>
                  <a:t>Mahoney</a:t>
                </a:r>
                <a:r>
                  <a:rPr lang="it-IT" sz="900" b="0" strike="noStrike" spc="-1" dirty="0">
                    <a:solidFill>
                      <a:srgbClr val="001F67"/>
                    </a:solidFill>
                    <a:latin typeface="Gilroy Regular"/>
                    <a:ea typeface="Gilroy Regular"/>
                  </a:rPr>
                  <a:t> CR, </a:t>
                </a:r>
                <a:r>
                  <a:rPr lang="it-IT" sz="900" b="0" strike="noStrike" spc="-1" dirty="0" err="1">
                    <a:solidFill>
                      <a:srgbClr val="001F67"/>
                    </a:solidFill>
                    <a:latin typeface="Gilroy Regular"/>
                    <a:ea typeface="Gilroy Regular"/>
                  </a:rPr>
                  <a:t>Urry</a:t>
                </a:r>
                <a:r>
                  <a:rPr lang="it-IT" sz="900" b="0" strike="noStrike" spc="-1" dirty="0">
                    <a:solidFill>
                      <a:srgbClr val="001F67"/>
                    </a:solidFill>
                    <a:latin typeface="Gilroy Regular"/>
                    <a:ea typeface="Gilroy Regular"/>
                  </a:rPr>
                  <a:t> HL, </a:t>
                </a:r>
                <a:r>
                  <a:rPr lang="it-IT" sz="900" b="0" strike="noStrike" spc="-1" dirty="0" err="1">
                    <a:solidFill>
                      <a:srgbClr val="001F67"/>
                    </a:solidFill>
                    <a:latin typeface="Gilroy Regular"/>
                    <a:ea typeface="Gilroy Regular"/>
                  </a:rPr>
                  <a:t>Brunyé</a:t>
                </a:r>
                <a:r>
                  <a:rPr lang="it-IT" sz="900" b="0" strike="noStrike" spc="-1" dirty="0">
                    <a:solidFill>
                      <a:srgbClr val="001F67"/>
                    </a:solidFill>
                    <a:latin typeface="Gilroy Regular"/>
                    <a:ea typeface="Gilroy Regular"/>
                  </a:rPr>
                  <a:t> TT, Taylor HA, </a:t>
                </a:r>
                <a:r>
                  <a:rPr lang="it-IT" sz="900" b="0" strike="noStrike" spc="-1" dirty="0" err="1">
                    <a:solidFill>
                      <a:srgbClr val="001F67"/>
                    </a:solidFill>
                    <a:latin typeface="Gilroy Regular"/>
                    <a:ea typeface="Gilroy Regular"/>
                  </a:rPr>
                  <a:t>Kanarek</a:t>
                </a:r>
                <a:r>
                  <a:rPr lang="it-IT" sz="900" b="0" strike="noStrike" spc="-1" dirty="0">
                    <a:solidFill>
                      <a:srgbClr val="001F67"/>
                    </a:solidFill>
                    <a:latin typeface="Gilroy Regular"/>
                    <a:ea typeface="Gilroy Regular"/>
                  </a:rPr>
                  <a:t> RB. Omega-3 </a:t>
                </a:r>
                <a:r>
                  <a:rPr lang="it-IT" sz="900" b="0" strike="noStrike" spc="-1" dirty="0" err="1">
                    <a:solidFill>
                      <a:srgbClr val="001F67"/>
                    </a:solidFill>
                    <a:latin typeface="Gilroy Regular"/>
                    <a:ea typeface="Gilroy Regular"/>
                  </a:rPr>
                  <a:t>fatty</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acids</a:t>
                </a:r>
                <a:r>
                  <a:rPr lang="it-IT" sz="900" b="0" strike="noStrike" spc="-1" dirty="0">
                    <a:solidFill>
                      <a:srgbClr val="001F67"/>
                    </a:solidFill>
                    <a:latin typeface="Gilroy Regular"/>
                    <a:ea typeface="Gilroy Regular"/>
                  </a:rPr>
                  <a:t> and stress-</a:t>
                </a:r>
                <a:r>
                  <a:rPr lang="it-IT" sz="900" b="0" strike="noStrike" spc="-1" dirty="0" err="1">
                    <a:solidFill>
                      <a:srgbClr val="001F67"/>
                    </a:solidFill>
                    <a:latin typeface="Gilroy Regular"/>
                    <a:ea typeface="Gilroy Regular"/>
                  </a:rPr>
                  <a:t>induced</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changes</a:t>
                </a:r>
                <a:r>
                  <a:rPr lang="it-IT" sz="900" b="0" strike="noStrike" spc="-1" dirty="0">
                    <a:solidFill>
                      <a:srgbClr val="001F67"/>
                    </a:solidFill>
                    <a:latin typeface="Gilroy Regular"/>
                    <a:ea typeface="Gilroy Regular"/>
                  </a:rPr>
                  <a:t> to mood </a:t>
                </a:r>
                <a:br>
                  <a:rPr dirty="0"/>
                </a:br>
                <a:r>
                  <a:rPr lang="it-IT" sz="900" b="0" strike="noStrike" spc="-1" dirty="0">
                    <a:solidFill>
                      <a:srgbClr val="001F67"/>
                    </a:solidFill>
                    <a:latin typeface="Gilroy Regular"/>
                    <a:ea typeface="Gilroy Regular"/>
                  </a:rPr>
                  <a:t>and </a:t>
                </a:r>
                <a:r>
                  <a:rPr lang="it-IT" sz="900" b="0" strike="noStrike" spc="-1" dirty="0" err="1">
                    <a:solidFill>
                      <a:srgbClr val="001F67"/>
                    </a:solidFill>
                    <a:latin typeface="Gilroy Regular"/>
                    <a:ea typeface="Gilroy Regular"/>
                  </a:rPr>
                  <a:t>cognition</a:t>
                </a:r>
                <a:r>
                  <a:rPr lang="it-IT" sz="900" b="0" strike="noStrike" spc="-1" dirty="0">
                    <a:solidFill>
                      <a:srgbClr val="001F67"/>
                    </a:solidFill>
                    <a:latin typeface="Gilroy Regular"/>
                    <a:ea typeface="Gilroy Regular"/>
                  </a:rPr>
                  <a:t> in </a:t>
                </a:r>
                <a:r>
                  <a:rPr lang="it-IT" sz="900" b="0" strike="noStrike" spc="-1" dirty="0" err="1">
                    <a:solidFill>
                      <a:srgbClr val="001F67"/>
                    </a:solidFill>
                    <a:latin typeface="Gilroy Regular"/>
                    <a:ea typeface="Gilroy Regular"/>
                  </a:rPr>
                  <a:t>healthy</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individuals</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Pharmacol</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Biochem</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Behav</a:t>
                </a:r>
                <a:r>
                  <a:rPr lang="it-IT" sz="900" b="0" strike="noStrike" spc="-1" dirty="0">
                    <a:solidFill>
                      <a:srgbClr val="001F67"/>
                    </a:solidFill>
                    <a:latin typeface="Gilroy Regular"/>
                    <a:ea typeface="Gilroy Regular"/>
                  </a:rPr>
                  <a:t>. 2015;132:10-19. </a:t>
                </a:r>
                <a:r>
                  <a:rPr lang="it-IT" sz="900" b="0" u="sng" strike="noStrike" spc="-1" dirty="0">
                    <a:solidFill>
                      <a:srgbClr val="0000FF"/>
                    </a:solidFill>
                    <a:uFillTx/>
                    <a:latin typeface="Gilroy Regular"/>
                    <a:ea typeface="Gilroy Regular"/>
                    <a:hlinkClick r:id="rId7"/>
                  </a:rPr>
                  <a:t>https://doi.org/10.1016/j.pbb.2015.02.018</a:t>
                </a:r>
                <a:r>
                  <a:rPr lang="it-IT" sz="900" b="0" strike="noStrike" spc="-1" dirty="0">
                    <a:solidFill>
                      <a:srgbClr val="001F67"/>
                    </a:solidFill>
                    <a:latin typeface="Gilroy Regular"/>
                    <a:ea typeface="Gilroy Regular"/>
                  </a:rPr>
                  <a:t> </a:t>
                </a:r>
                <a:endParaRPr lang="it-IT" sz="900" b="0" strike="noStrike" spc="-1" dirty="0">
                  <a:latin typeface="Arial"/>
                </a:endParaRPr>
              </a:p>
            </p:txBody>
          </p:sp>
          <p:sp>
            <p:nvSpPr>
              <p:cNvPr id="399" name="4."/>
              <p:cNvSpPr/>
              <p:nvPr/>
            </p:nvSpPr>
            <p:spPr>
              <a:xfrm>
                <a:off x="401400" y="2346480"/>
                <a:ext cx="151920" cy="1638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90000"/>
                  </a:lnSpc>
                  <a:buNone/>
                  <a:tabLst>
                    <a:tab pos="0" algn="l"/>
                  </a:tabLst>
                </a:pPr>
                <a:r>
                  <a:rPr lang="it-IT" sz="1200" b="0" strike="noStrike" spc="-1">
                    <a:solidFill>
                      <a:srgbClr val="001F67"/>
                    </a:solidFill>
                    <a:latin typeface="Gilroy Bold"/>
                    <a:ea typeface="Gilroy Bold"/>
                  </a:rPr>
                  <a:t>4.</a:t>
                </a:r>
                <a:endParaRPr lang="it-IT" sz="1200" b="0" strike="noStrike" spc="-1">
                  <a:latin typeface="Arial"/>
                </a:endParaRPr>
              </a:p>
            </p:txBody>
          </p:sp>
        </p:grpSp>
        <p:grpSp>
          <p:nvGrpSpPr>
            <p:cNvPr id="400" name="Группа"/>
            <p:cNvGrpSpPr/>
            <p:nvPr/>
          </p:nvGrpSpPr>
          <p:grpSpPr>
            <a:xfrm>
              <a:off x="397440" y="2717640"/>
              <a:ext cx="8802000" cy="312120"/>
              <a:chOff x="397440" y="2717640"/>
              <a:chExt cx="8802000" cy="312120"/>
            </a:xfrm>
          </p:grpSpPr>
          <p:sp>
            <p:nvSpPr>
              <p:cNvPr id="401" name="Al-Khalaifah H. Modulatory Effect of Dietary Polyunsaturated Fatty Acids on Immunity, Represented by Phagocytic Activity. Front  Vet Sci. 2020;7:569939. Published 2020 Sep 22. https://doi.org/10.3389/fvets.2020.569939"/>
              <p:cNvSpPr/>
              <p:nvPr/>
            </p:nvSpPr>
            <p:spPr>
              <a:xfrm>
                <a:off x="662400" y="2717640"/>
                <a:ext cx="8537040" cy="3121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900" b="0" strike="noStrike" spc="-1" dirty="0">
                    <a:solidFill>
                      <a:srgbClr val="001F67"/>
                    </a:solidFill>
                    <a:latin typeface="Gilroy Regular"/>
                    <a:ea typeface="Gilroy Regular"/>
                  </a:rPr>
                  <a:t>Al-</a:t>
                </a:r>
                <a:r>
                  <a:rPr lang="it-IT" sz="900" b="0" strike="noStrike" spc="-1" dirty="0" err="1">
                    <a:solidFill>
                      <a:srgbClr val="001F67"/>
                    </a:solidFill>
                    <a:latin typeface="Gilroy Regular"/>
                    <a:ea typeface="Gilroy Regular"/>
                  </a:rPr>
                  <a:t>Khalaifah</a:t>
                </a:r>
                <a:r>
                  <a:rPr lang="it-IT" sz="900" b="0" strike="noStrike" spc="-1" dirty="0">
                    <a:solidFill>
                      <a:srgbClr val="001F67"/>
                    </a:solidFill>
                    <a:latin typeface="Gilroy Regular"/>
                    <a:ea typeface="Gilroy Regular"/>
                  </a:rPr>
                  <a:t> H. </a:t>
                </a:r>
                <a:r>
                  <a:rPr lang="it-IT" sz="900" b="0" strike="noStrike" spc="-1" dirty="0" err="1">
                    <a:solidFill>
                      <a:srgbClr val="001F67"/>
                    </a:solidFill>
                    <a:latin typeface="Gilroy Regular"/>
                    <a:ea typeface="Gilroy Regular"/>
                  </a:rPr>
                  <a:t>Modulatory</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Effect</a:t>
                </a:r>
                <a:r>
                  <a:rPr lang="it-IT" sz="900" b="0" strike="noStrike" spc="-1" dirty="0">
                    <a:solidFill>
                      <a:srgbClr val="001F67"/>
                    </a:solidFill>
                    <a:latin typeface="Gilroy Regular"/>
                    <a:ea typeface="Gilroy Regular"/>
                  </a:rPr>
                  <a:t> of </a:t>
                </a:r>
                <a:r>
                  <a:rPr lang="it-IT" sz="900" b="0" strike="noStrike" spc="-1" dirty="0" err="1">
                    <a:solidFill>
                      <a:srgbClr val="001F67"/>
                    </a:solidFill>
                    <a:latin typeface="Gilroy Regular"/>
                    <a:ea typeface="Gilroy Regular"/>
                  </a:rPr>
                  <a:t>Dietary</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Polyunsaturated</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Fatty</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Acids</a:t>
                </a:r>
                <a:r>
                  <a:rPr lang="it-IT" sz="900" b="0" strike="noStrike" spc="-1" dirty="0">
                    <a:solidFill>
                      <a:srgbClr val="001F67"/>
                    </a:solidFill>
                    <a:latin typeface="Gilroy Regular"/>
                    <a:ea typeface="Gilroy Regular"/>
                  </a:rPr>
                  <a:t> on </a:t>
                </a:r>
                <a:r>
                  <a:rPr lang="it-IT" sz="900" b="0" strike="noStrike" spc="-1" dirty="0" err="1">
                    <a:solidFill>
                      <a:srgbClr val="001F67"/>
                    </a:solidFill>
                    <a:latin typeface="Gilroy Regular"/>
                    <a:ea typeface="Gilroy Regular"/>
                  </a:rPr>
                  <a:t>Immunity</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Represented</a:t>
                </a:r>
                <a:r>
                  <a:rPr lang="it-IT" sz="900" b="0" strike="noStrike" spc="-1" dirty="0">
                    <a:solidFill>
                      <a:srgbClr val="001F67"/>
                    </a:solidFill>
                    <a:latin typeface="Gilroy Regular"/>
                    <a:ea typeface="Gilroy Regular"/>
                  </a:rPr>
                  <a:t> by </a:t>
                </a:r>
                <a:r>
                  <a:rPr lang="it-IT" sz="900" b="0" strike="noStrike" spc="-1" dirty="0" err="1">
                    <a:solidFill>
                      <a:srgbClr val="001F67"/>
                    </a:solidFill>
                    <a:latin typeface="Gilroy Regular"/>
                    <a:ea typeface="Gilroy Regular"/>
                  </a:rPr>
                  <a:t>Phagocytic</a:t>
                </a:r>
                <a:r>
                  <a:rPr lang="it-IT" sz="900" b="0" strike="noStrike" spc="-1" dirty="0">
                    <a:solidFill>
                      <a:srgbClr val="001F67"/>
                    </a:solidFill>
                    <a:latin typeface="Gilroy Regular"/>
                    <a:ea typeface="Gilroy Regular"/>
                  </a:rPr>
                  <a:t> Activity. Front </a:t>
                </a:r>
                <a:r>
                  <a:rPr lang="it-IT" sz="900" b="0" strike="noStrike" spc="-1" dirty="0" err="1">
                    <a:solidFill>
                      <a:srgbClr val="001F67"/>
                    </a:solidFill>
                    <a:latin typeface="Gilroy Regular"/>
                    <a:ea typeface="Gilroy Regular"/>
                  </a:rPr>
                  <a:t>Vet</a:t>
                </a:r>
                <a:r>
                  <a:rPr lang="it-IT" sz="900" b="0" strike="noStrike" spc="-1" dirty="0">
                    <a:solidFill>
                      <a:srgbClr val="001F67"/>
                    </a:solidFill>
                    <a:latin typeface="Gilroy Regular"/>
                    <a:ea typeface="Gilroy Regular"/>
                  </a:rPr>
                  <a:t> Sci. 2020;7:569939. </a:t>
                </a:r>
                <a:br>
                  <a:rPr dirty="0"/>
                </a:br>
                <a:r>
                  <a:rPr lang="it-IT" sz="900" b="0" strike="noStrike" spc="-1" dirty="0" err="1">
                    <a:solidFill>
                      <a:srgbClr val="001F67"/>
                    </a:solidFill>
                    <a:latin typeface="Gilroy Regular"/>
                    <a:ea typeface="Gilroy Regular"/>
                  </a:rPr>
                  <a:t>Published</a:t>
                </a:r>
                <a:r>
                  <a:rPr lang="it-IT" sz="900" b="0" strike="noStrike" spc="-1" dirty="0">
                    <a:solidFill>
                      <a:srgbClr val="001F67"/>
                    </a:solidFill>
                    <a:latin typeface="Gilroy Regular"/>
                    <a:ea typeface="Gilroy Regular"/>
                  </a:rPr>
                  <a:t> 2020 </a:t>
                </a:r>
                <a:r>
                  <a:rPr lang="it-IT" sz="900" b="0" strike="noStrike" spc="-1" dirty="0" err="1">
                    <a:solidFill>
                      <a:srgbClr val="001F67"/>
                    </a:solidFill>
                    <a:latin typeface="Gilroy Regular"/>
                    <a:ea typeface="Gilroy Regular"/>
                  </a:rPr>
                  <a:t>Sep</a:t>
                </a:r>
                <a:r>
                  <a:rPr lang="it-IT" sz="900" b="0" strike="noStrike" spc="-1" dirty="0">
                    <a:solidFill>
                      <a:srgbClr val="001F67"/>
                    </a:solidFill>
                    <a:latin typeface="Gilroy Regular"/>
                    <a:ea typeface="Gilroy Regular"/>
                  </a:rPr>
                  <a:t> 22. </a:t>
                </a:r>
                <a:r>
                  <a:rPr lang="it-IT" sz="900" b="0" u="sng" strike="noStrike" spc="-1" dirty="0">
                    <a:solidFill>
                      <a:srgbClr val="0000FF"/>
                    </a:solidFill>
                    <a:uFillTx/>
                    <a:latin typeface="Gilroy Regular"/>
                    <a:ea typeface="Gilroy Regular"/>
                    <a:hlinkClick r:id="rId8"/>
                  </a:rPr>
                  <a:t>https://doi.org/10.3389/fvets.2020.569939</a:t>
                </a:r>
                <a:r>
                  <a:rPr lang="it-IT" sz="900" b="0" strike="noStrike" spc="-1" dirty="0">
                    <a:solidFill>
                      <a:srgbClr val="001F67"/>
                    </a:solidFill>
                    <a:latin typeface="Gilroy Regular"/>
                    <a:ea typeface="Gilroy Regular"/>
                  </a:rPr>
                  <a:t> </a:t>
                </a:r>
                <a:endParaRPr lang="it-IT" sz="900" b="0" strike="noStrike" spc="-1" dirty="0">
                  <a:latin typeface="Arial"/>
                </a:endParaRPr>
              </a:p>
            </p:txBody>
          </p:sp>
          <p:sp>
            <p:nvSpPr>
              <p:cNvPr id="402" name="5."/>
              <p:cNvSpPr/>
              <p:nvPr/>
            </p:nvSpPr>
            <p:spPr>
              <a:xfrm>
                <a:off x="397440" y="2717640"/>
                <a:ext cx="151920" cy="1638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90000"/>
                  </a:lnSpc>
                  <a:buNone/>
                  <a:tabLst>
                    <a:tab pos="0" algn="l"/>
                  </a:tabLst>
                </a:pPr>
                <a:r>
                  <a:rPr lang="it-IT" sz="1200" b="0" strike="noStrike" spc="-1">
                    <a:solidFill>
                      <a:srgbClr val="001F67"/>
                    </a:solidFill>
                    <a:latin typeface="Gilroy Bold"/>
                    <a:ea typeface="Gilroy Bold"/>
                  </a:rPr>
                  <a:t>5.</a:t>
                </a:r>
                <a:endParaRPr lang="it-IT" sz="1200" b="0" strike="noStrike" spc="-1">
                  <a:latin typeface="Arial"/>
                </a:endParaRPr>
              </a:p>
            </p:txBody>
          </p:sp>
        </p:grpSp>
        <p:grpSp>
          <p:nvGrpSpPr>
            <p:cNvPr id="403" name="Группа"/>
            <p:cNvGrpSpPr/>
            <p:nvPr/>
          </p:nvGrpSpPr>
          <p:grpSpPr>
            <a:xfrm>
              <a:off x="397800" y="3089160"/>
              <a:ext cx="8735105" cy="333180"/>
              <a:chOff x="397800" y="3089160"/>
              <a:chExt cx="8735105" cy="333180"/>
            </a:xfrm>
          </p:grpSpPr>
          <p:sp>
            <p:nvSpPr>
              <p:cNvPr id="404" name="Vaid M, Singh T, Prasad R, Katiyar SK. Intake of high-fat diet stimulates the risk of ultraviolet radiation-induced skin tumors  and malignant progression of papillomas to carcinoma in SKH-1 hairless mice. Toxicol Appl Pharmacol. 2014;274(1):147-155.  ht"/>
              <p:cNvSpPr/>
              <p:nvPr/>
            </p:nvSpPr>
            <p:spPr>
              <a:xfrm>
                <a:off x="656705" y="3110220"/>
                <a:ext cx="8476200" cy="3121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900" b="0" strike="noStrike" spc="-1" dirty="0" err="1">
                    <a:solidFill>
                      <a:srgbClr val="001F67"/>
                    </a:solidFill>
                    <a:latin typeface="Gilroy Regular"/>
                    <a:ea typeface="Gilroy Regular"/>
                  </a:rPr>
                  <a:t>Vaid</a:t>
                </a:r>
                <a:r>
                  <a:rPr lang="it-IT" sz="900" b="0" strike="noStrike" spc="-1" dirty="0">
                    <a:solidFill>
                      <a:srgbClr val="001F67"/>
                    </a:solidFill>
                    <a:latin typeface="Gilroy Regular"/>
                    <a:ea typeface="Gilroy Regular"/>
                  </a:rPr>
                  <a:t> M, </a:t>
                </a:r>
                <a:r>
                  <a:rPr lang="it-IT" sz="900" b="0" strike="noStrike" spc="-1" dirty="0" err="1">
                    <a:solidFill>
                      <a:srgbClr val="001F67"/>
                    </a:solidFill>
                    <a:latin typeface="Gilroy Regular"/>
                    <a:ea typeface="Gilroy Regular"/>
                  </a:rPr>
                  <a:t>Singh</a:t>
                </a:r>
                <a:r>
                  <a:rPr lang="it-IT" sz="900" b="0" strike="noStrike" spc="-1" dirty="0">
                    <a:solidFill>
                      <a:srgbClr val="001F67"/>
                    </a:solidFill>
                    <a:latin typeface="Gilroy Regular"/>
                    <a:ea typeface="Gilroy Regular"/>
                  </a:rPr>
                  <a:t> T, </a:t>
                </a:r>
                <a:r>
                  <a:rPr lang="it-IT" sz="900" b="0" strike="noStrike" spc="-1" dirty="0" err="1">
                    <a:solidFill>
                      <a:srgbClr val="001F67"/>
                    </a:solidFill>
                    <a:latin typeface="Gilroy Regular"/>
                    <a:ea typeface="Gilroy Regular"/>
                  </a:rPr>
                  <a:t>Prasad</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R</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Katiyar</a:t>
                </a:r>
                <a:r>
                  <a:rPr lang="it-IT" sz="900" b="0" strike="noStrike" spc="-1" dirty="0">
                    <a:solidFill>
                      <a:srgbClr val="001F67"/>
                    </a:solidFill>
                    <a:latin typeface="Gilroy Regular"/>
                    <a:ea typeface="Gilroy Regular"/>
                  </a:rPr>
                  <a:t> SK. </a:t>
                </a:r>
                <a:r>
                  <a:rPr lang="it-IT" sz="900" b="0" strike="noStrike" spc="-1" dirty="0" err="1">
                    <a:solidFill>
                      <a:srgbClr val="001F67"/>
                    </a:solidFill>
                    <a:latin typeface="Gilroy Regular"/>
                    <a:ea typeface="Gilroy Regular"/>
                  </a:rPr>
                  <a:t>Intake</a:t>
                </a:r>
                <a:r>
                  <a:rPr lang="it-IT" sz="900" b="0" strike="noStrike" spc="-1" dirty="0">
                    <a:solidFill>
                      <a:srgbClr val="001F67"/>
                    </a:solidFill>
                    <a:latin typeface="Gilroy Regular"/>
                    <a:ea typeface="Gilroy Regular"/>
                  </a:rPr>
                  <a:t> of high-</a:t>
                </a:r>
                <a:r>
                  <a:rPr lang="it-IT" sz="900" b="0" strike="noStrike" spc="-1" dirty="0" err="1">
                    <a:solidFill>
                      <a:srgbClr val="001F67"/>
                    </a:solidFill>
                    <a:latin typeface="Gilroy Regular"/>
                    <a:ea typeface="Gilroy Regular"/>
                  </a:rPr>
                  <a:t>fat</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diet</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stimulates</a:t>
                </a:r>
                <a:r>
                  <a:rPr lang="it-IT" sz="900" b="0" strike="noStrike" spc="-1" dirty="0">
                    <a:solidFill>
                      <a:srgbClr val="001F67"/>
                    </a:solidFill>
                    <a:latin typeface="Gilroy Regular"/>
                    <a:ea typeface="Gilroy Regular"/>
                  </a:rPr>
                  <a:t> the </a:t>
                </a:r>
                <a:r>
                  <a:rPr lang="it-IT" sz="900" b="0" strike="noStrike" spc="-1" dirty="0" err="1">
                    <a:solidFill>
                      <a:srgbClr val="001F67"/>
                    </a:solidFill>
                    <a:latin typeface="Gilroy Regular"/>
                    <a:ea typeface="Gilroy Regular"/>
                  </a:rPr>
                  <a:t>risk</a:t>
                </a:r>
                <a:r>
                  <a:rPr lang="it-IT" sz="900" b="0" strike="noStrike" spc="-1" dirty="0">
                    <a:solidFill>
                      <a:srgbClr val="001F67"/>
                    </a:solidFill>
                    <a:latin typeface="Gilroy Regular"/>
                    <a:ea typeface="Gilroy Regular"/>
                  </a:rPr>
                  <a:t> of </a:t>
                </a:r>
                <a:r>
                  <a:rPr lang="it-IT" sz="900" b="0" strike="noStrike" spc="-1" dirty="0" err="1">
                    <a:solidFill>
                      <a:srgbClr val="001F67"/>
                    </a:solidFill>
                    <a:latin typeface="Gilroy Regular"/>
                    <a:ea typeface="Gilroy Regular"/>
                  </a:rPr>
                  <a:t>ultraviolet</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radiation-induced</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skin</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tumors</a:t>
                </a:r>
                <a:r>
                  <a:rPr lang="it-IT" sz="900" b="0" strike="noStrike" spc="-1" dirty="0">
                    <a:solidFill>
                      <a:srgbClr val="001F67"/>
                    </a:solidFill>
                    <a:latin typeface="Gilroy Regular"/>
                    <a:ea typeface="Gilroy Regular"/>
                  </a:rPr>
                  <a:t> and </a:t>
                </a:r>
                <a:r>
                  <a:rPr lang="it-IT" sz="900" b="0" strike="noStrike" spc="-1" dirty="0" err="1">
                    <a:solidFill>
                      <a:srgbClr val="001F67"/>
                    </a:solidFill>
                    <a:latin typeface="Gilroy Regular"/>
                    <a:ea typeface="Gilroy Regular"/>
                  </a:rPr>
                  <a:t>malignant</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progression</a:t>
                </a:r>
                <a:r>
                  <a:rPr lang="it-IT" sz="900" b="0" strike="noStrike" spc="-1" dirty="0">
                    <a:solidFill>
                      <a:srgbClr val="001F67"/>
                    </a:solidFill>
                    <a:latin typeface="Gilroy Regular"/>
                    <a:ea typeface="Gilroy Regular"/>
                  </a:rPr>
                  <a:t> </a:t>
                </a:r>
                <a:br>
                  <a:rPr dirty="0"/>
                </a:br>
                <a:r>
                  <a:rPr lang="it-IT" sz="900" b="0" strike="noStrike" spc="-1" dirty="0">
                    <a:solidFill>
                      <a:srgbClr val="001F67"/>
                    </a:solidFill>
                    <a:latin typeface="Gilroy Regular"/>
                    <a:ea typeface="Gilroy Regular"/>
                  </a:rPr>
                  <a:t>of </a:t>
                </a:r>
                <a:r>
                  <a:rPr lang="it-IT" sz="900" b="0" strike="noStrike" spc="-1" dirty="0" err="1">
                    <a:solidFill>
                      <a:srgbClr val="001F67"/>
                    </a:solidFill>
                    <a:latin typeface="Gilroy Regular"/>
                    <a:ea typeface="Gilroy Regular"/>
                  </a:rPr>
                  <a:t>papillomas</a:t>
                </a:r>
                <a:r>
                  <a:rPr lang="it-IT" sz="900" b="0" strike="noStrike" spc="-1" dirty="0">
                    <a:solidFill>
                      <a:srgbClr val="001F67"/>
                    </a:solidFill>
                    <a:latin typeface="Gilroy Regular"/>
                    <a:ea typeface="Gilroy Regular"/>
                  </a:rPr>
                  <a:t> to carcinoma in SKH-1 </a:t>
                </a:r>
                <a:r>
                  <a:rPr lang="it-IT" sz="900" b="0" strike="noStrike" spc="-1" dirty="0" err="1">
                    <a:solidFill>
                      <a:srgbClr val="001F67"/>
                    </a:solidFill>
                    <a:latin typeface="Gilroy Regular"/>
                    <a:ea typeface="Gilroy Regular"/>
                  </a:rPr>
                  <a:t>hairless</a:t>
                </a:r>
                <a:r>
                  <a:rPr lang="it-IT" sz="900" b="0" strike="noStrike" spc="-1" dirty="0">
                    <a:solidFill>
                      <a:srgbClr val="001F67"/>
                    </a:solidFill>
                    <a:latin typeface="Gilroy Regular"/>
                    <a:ea typeface="Gilroy Regular"/>
                  </a:rPr>
                  <a:t> mice. </a:t>
                </a:r>
                <a:r>
                  <a:rPr lang="it-IT" sz="900" b="0" strike="noStrike" spc="-1" dirty="0" err="1">
                    <a:solidFill>
                      <a:srgbClr val="001F67"/>
                    </a:solidFill>
                    <a:latin typeface="Gilroy Regular"/>
                    <a:ea typeface="Gilroy Regular"/>
                  </a:rPr>
                  <a:t>Toxicol</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Appl</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Pharmacol</a:t>
                </a:r>
                <a:r>
                  <a:rPr lang="it-IT" sz="900" b="0" strike="noStrike" spc="-1" dirty="0">
                    <a:solidFill>
                      <a:srgbClr val="001F67"/>
                    </a:solidFill>
                    <a:latin typeface="Gilroy Regular"/>
                    <a:ea typeface="Gilroy Regular"/>
                  </a:rPr>
                  <a:t>. 2014;274(1):147-155. </a:t>
                </a:r>
                <a:r>
                  <a:rPr lang="it-IT" sz="900" b="0" u="sng" strike="noStrike" spc="-1" dirty="0">
                    <a:solidFill>
                      <a:srgbClr val="0000FF"/>
                    </a:solidFill>
                    <a:uFillTx/>
                    <a:latin typeface="Gilroy Regular"/>
                    <a:ea typeface="Gilroy Regular"/>
                    <a:hlinkClick r:id="rId9"/>
                  </a:rPr>
                  <a:t>https://doi.org/10.1016/j.taap.2013.10.030</a:t>
                </a:r>
                <a:endParaRPr lang="it-IT" sz="900" b="0" strike="noStrike" spc="-1" dirty="0">
                  <a:latin typeface="Arial"/>
                </a:endParaRPr>
              </a:p>
            </p:txBody>
          </p:sp>
          <p:sp>
            <p:nvSpPr>
              <p:cNvPr id="405" name="6."/>
              <p:cNvSpPr/>
              <p:nvPr/>
            </p:nvSpPr>
            <p:spPr>
              <a:xfrm>
                <a:off x="397800" y="3089160"/>
                <a:ext cx="151920" cy="1638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90000"/>
                  </a:lnSpc>
                  <a:buNone/>
                  <a:tabLst>
                    <a:tab pos="0" algn="l"/>
                  </a:tabLst>
                </a:pPr>
                <a:r>
                  <a:rPr lang="it-IT" sz="1200" b="0" strike="noStrike" spc="-1">
                    <a:solidFill>
                      <a:srgbClr val="001F67"/>
                    </a:solidFill>
                    <a:latin typeface="Gilroy Bold"/>
                    <a:ea typeface="Gilroy Bold"/>
                  </a:rPr>
                  <a:t>6.</a:t>
                </a:r>
                <a:endParaRPr lang="it-IT" sz="1200" b="0" strike="noStrike" spc="-1">
                  <a:latin typeface="Arial"/>
                </a:endParaRPr>
              </a:p>
            </p:txBody>
          </p:sp>
        </p:grpSp>
        <p:grpSp>
          <p:nvGrpSpPr>
            <p:cNvPr id="406" name="Группа"/>
            <p:cNvGrpSpPr/>
            <p:nvPr/>
          </p:nvGrpSpPr>
          <p:grpSpPr>
            <a:xfrm>
              <a:off x="393840" y="3460680"/>
              <a:ext cx="8835611" cy="319860"/>
              <a:chOff x="393840" y="3460680"/>
              <a:chExt cx="8835611" cy="319860"/>
            </a:xfrm>
          </p:grpSpPr>
          <p:sp>
            <p:nvSpPr>
              <p:cNvPr id="407" name="Stark KD, Van Elswyk ME, Higgins MR, Weatherford CA, Salem N Jr. Global survey of the omega-3 fatty acids, docosahexaenoic  acid and eicosapentaenoic acid in the blood stream of healthy adults. Prog Lipid Res. 2016;63:132-152.  https://doi.org/10.1016/j."/>
              <p:cNvSpPr/>
              <p:nvPr/>
            </p:nvSpPr>
            <p:spPr>
              <a:xfrm>
                <a:off x="669371" y="3468420"/>
                <a:ext cx="8560080" cy="3121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900" b="0" strike="noStrike" spc="-1" dirty="0" err="1">
                    <a:solidFill>
                      <a:srgbClr val="001F67"/>
                    </a:solidFill>
                    <a:latin typeface="Gilroy Regular"/>
                    <a:ea typeface="Gilroy Regular"/>
                  </a:rPr>
                  <a:t>Stark</a:t>
                </a:r>
                <a:r>
                  <a:rPr lang="it-IT" sz="900" b="0" strike="noStrike" spc="-1" dirty="0">
                    <a:solidFill>
                      <a:srgbClr val="001F67"/>
                    </a:solidFill>
                    <a:latin typeface="Gilroy Regular"/>
                    <a:ea typeface="Gilroy Regular"/>
                  </a:rPr>
                  <a:t> KD, Van </a:t>
                </a:r>
                <a:r>
                  <a:rPr lang="it-IT" sz="900" b="0" strike="noStrike" spc="-1" dirty="0" err="1">
                    <a:solidFill>
                      <a:srgbClr val="001F67"/>
                    </a:solidFill>
                    <a:latin typeface="Gilroy Regular"/>
                    <a:ea typeface="Gilroy Regular"/>
                  </a:rPr>
                  <a:t>Elswyk</a:t>
                </a:r>
                <a:r>
                  <a:rPr lang="it-IT" sz="900" b="0" strike="noStrike" spc="-1" dirty="0">
                    <a:solidFill>
                      <a:srgbClr val="001F67"/>
                    </a:solidFill>
                    <a:latin typeface="Gilroy Regular"/>
                    <a:ea typeface="Gilroy Regular"/>
                  </a:rPr>
                  <a:t> ME, </a:t>
                </a:r>
                <a:r>
                  <a:rPr lang="it-IT" sz="900" b="0" strike="noStrike" spc="-1" dirty="0" err="1">
                    <a:solidFill>
                      <a:srgbClr val="001F67"/>
                    </a:solidFill>
                    <a:latin typeface="Gilroy Regular"/>
                    <a:ea typeface="Gilroy Regular"/>
                  </a:rPr>
                  <a:t>Higgins</a:t>
                </a:r>
                <a:r>
                  <a:rPr lang="it-IT" sz="900" b="0" strike="noStrike" spc="-1" dirty="0">
                    <a:solidFill>
                      <a:srgbClr val="001F67"/>
                    </a:solidFill>
                    <a:latin typeface="Gilroy Regular"/>
                    <a:ea typeface="Gilroy Regular"/>
                  </a:rPr>
                  <a:t> MR, </a:t>
                </a:r>
                <a:r>
                  <a:rPr lang="it-IT" sz="900" b="0" strike="noStrike" spc="-1" dirty="0" err="1">
                    <a:solidFill>
                      <a:srgbClr val="001F67"/>
                    </a:solidFill>
                    <a:latin typeface="Gilroy Regular"/>
                    <a:ea typeface="Gilroy Regular"/>
                  </a:rPr>
                  <a:t>Weatherford</a:t>
                </a:r>
                <a:r>
                  <a:rPr lang="it-IT" sz="900" b="0" strike="noStrike" spc="-1" dirty="0">
                    <a:solidFill>
                      <a:srgbClr val="001F67"/>
                    </a:solidFill>
                    <a:latin typeface="Gilroy Regular"/>
                    <a:ea typeface="Gilroy Regular"/>
                  </a:rPr>
                  <a:t> CA, Salem </a:t>
                </a:r>
                <a:r>
                  <a:rPr lang="it-IT" sz="900" b="0" strike="noStrike" spc="-1" dirty="0" err="1">
                    <a:solidFill>
                      <a:srgbClr val="001F67"/>
                    </a:solidFill>
                    <a:latin typeface="Gilroy Regular"/>
                    <a:ea typeface="Gilroy Regular"/>
                  </a:rPr>
                  <a:t>N</a:t>
                </a:r>
                <a:r>
                  <a:rPr lang="it-IT" sz="900" b="0" strike="noStrike" spc="-1" dirty="0">
                    <a:solidFill>
                      <a:srgbClr val="001F67"/>
                    </a:solidFill>
                    <a:latin typeface="Gilroy Regular"/>
                    <a:ea typeface="Gilroy Regular"/>
                  </a:rPr>
                  <a:t> Jr. Global </a:t>
                </a:r>
                <a:r>
                  <a:rPr lang="it-IT" sz="900" b="0" strike="noStrike" spc="-1" dirty="0" err="1">
                    <a:solidFill>
                      <a:srgbClr val="001F67"/>
                    </a:solidFill>
                    <a:latin typeface="Gilroy Regular"/>
                    <a:ea typeface="Gilroy Regular"/>
                  </a:rPr>
                  <a:t>survey</a:t>
                </a:r>
                <a:r>
                  <a:rPr lang="it-IT" sz="900" b="0" strike="noStrike" spc="-1" dirty="0">
                    <a:solidFill>
                      <a:srgbClr val="001F67"/>
                    </a:solidFill>
                    <a:latin typeface="Gilroy Regular"/>
                    <a:ea typeface="Gilroy Regular"/>
                  </a:rPr>
                  <a:t> of the omega-3 </a:t>
                </a:r>
                <a:r>
                  <a:rPr lang="it-IT" sz="900" b="0" strike="noStrike" spc="-1" dirty="0" err="1">
                    <a:solidFill>
                      <a:srgbClr val="001F67"/>
                    </a:solidFill>
                    <a:latin typeface="Gilroy Regular"/>
                    <a:ea typeface="Gilroy Regular"/>
                  </a:rPr>
                  <a:t>fatty</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acids</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docosahexaenoic</a:t>
                </a:r>
                <a:r>
                  <a:rPr lang="it-IT" sz="900" b="0" strike="noStrike" spc="-1" dirty="0">
                    <a:solidFill>
                      <a:srgbClr val="001F67"/>
                    </a:solidFill>
                    <a:latin typeface="Gilroy Regular"/>
                    <a:ea typeface="Gilroy Regular"/>
                  </a:rPr>
                  <a:t> acid and </a:t>
                </a:r>
                <a:r>
                  <a:rPr lang="it-IT" sz="900" b="0" strike="noStrike" spc="-1" dirty="0" err="1">
                    <a:solidFill>
                      <a:srgbClr val="001F67"/>
                    </a:solidFill>
                    <a:latin typeface="Gilroy Regular"/>
                    <a:ea typeface="Gilroy Regular"/>
                  </a:rPr>
                  <a:t>eicosapentaenoic</a:t>
                </a:r>
                <a:r>
                  <a:rPr lang="it-IT" sz="900" b="0" strike="noStrike" spc="-1" dirty="0">
                    <a:solidFill>
                      <a:srgbClr val="001F67"/>
                    </a:solidFill>
                    <a:latin typeface="Gilroy Regular"/>
                    <a:ea typeface="Gilroy Regular"/>
                  </a:rPr>
                  <a:t> </a:t>
                </a:r>
                <a:br>
                  <a:rPr dirty="0"/>
                </a:br>
                <a:r>
                  <a:rPr lang="it-IT" sz="900" b="0" strike="noStrike" spc="-1" dirty="0">
                    <a:solidFill>
                      <a:srgbClr val="001F67"/>
                    </a:solidFill>
                    <a:latin typeface="Gilroy Regular"/>
                    <a:ea typeface="Gilroy Regular"/>
                  </a:rPr>
                  <a:t>acid in the </a:t>
                </a:r>
                <a:r>
                  <a:rPr lang="it-IT" sz="900" b="0" strike="noStrike" spc="-1" dirty="0" err="1">
                    <a:solidFill>
                      <a:srgbClr val="001F67"/>
                    </a:solidFill>
                    <a:latin typeface="Gilroy Regular"/>
                    <a:ea typeface="Gilroy Regular"/>
                  </a:rPr>
                  <a:t>blood</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stream</a:t>
                </a:r>
                <a:r>
                  <a:rPr lang="it-IT" sz="900" b="0" strike="noStrike" spc="-1" dirty="0">
                    <a:solidFill>
                      <a:srgbClr val="001F67"/>
                    </a:solidFill>
                    <a:latin typeface="Gilroy Regular"/>
                    <a:ea typeface="Gilroy Regular"/>
                  </a:rPr>
                  <a:t> of </a:t>
                </a:r>
                <a:r>
                  <a:rPr lang="it-IT" sz="900" b="0" strike="noStrike" spc="-1" dirty="0" err="1">
                    <a:solidFill>
                      <a:srgbClr val="001F67"/>
                    </a:solidFill>
                    <a:latin typeface="Gilroy Regular"/>
                    <a:ea typeface="Gilroy Regular"/>
                  </a:rPr>
                  <a:t>healthy</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adults</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Prog</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Lipid</a:t>
                </a:r>
                <a:r>
                  <a:rPr lang="it-IT" sz="900" b="0" strike="noStrike" spc="-1" dirty="0">
                    <a:solidFill>
                      <a:srgbClr val="001F67"/>
                    </a:solidFill>
                    <a:latin typeface="Gilroy Regular"/>
                    <a:ea typeface="Gilroy Regular"/>
                  </a:rPr>
                  <a:t> Res. 2016;63:132-152. </a:t>
                </a:r>
                <a:r>
                  <a:rPr lang="it-IT" sz="900" b="0" u="sng" strike="noStrike" spc="-1" dirty="0">
                    <a:solidFill>
                      <a:srgbClr val="0000FF"/>
                    </a:solidFill>
                    <a:uFillTx/>
                    <a:latin typeface="Gilroy Regular"/>
                    <a:ea typeface="Gilroy Regular"/>
                    <a:hlinkClick r:id="rId10"/>
                  </a:rPr>
                  <a:t>https://doi.org/10.1016/j.plipres.2016.05.001</a:t>
                </a:r>
                <a:r>
                  <a:rPr lang="it-IT" sz="900" b="0" strike="noStrike" spc="-1" dirty="0">
                    <a:solidFill>
                      <a:srgbClr val="001F67"/>
                    </a:solidFill>
                    <a:latin typeface="Gilroy Regular"/>
                    <a:ea typeface="Gilroy Regular"/>
                  </a:rPr>
                  <a:t> </a:t>
                </a:r>
                <a:endParaRPr lang="it-IT" sz="900" b="0" strike="noStrike" spc="-1" dirty="0">
                  <a:latin typeface="Arial"/>
                </a:endParaRPr>
              </a:p>
            </p:txBody>
          </p:sp>
          <p:sp>
            <p:nvSpPr>
              <p:cNvPr id="408" name="7."/>
              <p:cNvSpPr/>
              <p:nvPr/>
            </p:nvSpPr>
            <p:spPr>
              <a:xfrm>
                <a:off x="393840" y="3460680"/>
                <a:ext cx="151920" cy="1638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90000"/>
                  </a:lnSpc>
                  <a:buNone/>
                  <a:tabLst>
                    <a:tab pos="0" algn="l"/>
                  </a:tabLst>
                </a:pPr>
                <a:r>
                  <a:rPr lang="it-IT" sz="1200" b="0" strike="noStrike" spc="-1">
                    <a:solidFill>
                      <a:srgbClr val="001F67"/>
                    </a:solidFill>
                    <a:latin typeface="Gilroy Bold"/>
                    <a:ea typeface="Gilroy Bold"/>
                  </a:rPr>
                  <a:t>7.</a:t>
                </a:r>
                <a:endParaRPr lang="it-IT" sz="1200" b="0" strike="noStrike" spc="-1">
                  <a:latin typeface="Arial"/>
                </a:endParaRPr>
              </a:p>
            </p:txBody>
          </p:sp>
        </p:grpSp>
        <p:grpSp>
          <p:nvGrpSpPr>
            <p:cNvPr id="409" name="Группа"/>
            <p:cNvGrpSpPr/>
            <p:nvPr/>
          </p:nvGrpSpPr>
          <p:grpSpPr>
            <a:xfrm>
              <a:off x="393840" y="4203720"/>
              <a:ext cx="8986025" cy="283467"/>
              <a:chOff x="393840" y="4203720"/>
              <a:chExt cx="8986025" cy="283467"/>
            </a:xfrm>
          </p:grpSpPr>
          <p:sp>
            <p:nvSpPr>
              <p:cNvPr id="410" name="8."/>
              <p:cNvSpPr/>
              <p:nvPr/>
            </p:nvSpPr>
            <p:spPr>
              <a:xfrm>
                <a:off x="393840" y="4203720"/>
                <a:ext cx="151920" cy="1638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90000"/>
                  </a:lnSpc>
                  <a:buNone/>
                  <a:tabLst>
                    <a:tab pos="0" algn="l"/>
                  </a:tabLst>
                </a:pPr>
                <a:r>
                  <a:rPr lang="it-IT" sz="1200" b="0" strike="noStrike" spc="-1">
                    <a:solidFill>
                      <a:srgbClr val="001F67"/>
                    </a:solidFill>
                    <a:latin typeface="Gilroy Bold"/>
                    <a:ea typeface="Gilroy Bold"/>
                  </a:rPr>
                  <a:t>9.</a:t>
                </a:r>
                <a:endParaRPr lang="it-IT" sz="1200" b="0" strike="noStrike" spc="-1">
                  <a:latin typeface="Arial"/>
                </a:endParaRPr>
              </a:p>
            </p:txBody>
          </p:sp>
          <p:sp>
            <p:nvSpPr>
              <p:cNvPr id="411" name="Dyerberg J, Madsen P, Møller JM, Aardestrup I, Schmidt EB. Bioavailability of marine n-3 fatty acid formulations. Prostaglandins  Leukot Essent Fatty Acids. 2010;83(3):137-141. https://doi.org/10.1016/j.plefa.2010.06.007"/>
              <p:cNvSpPr/>
              <p:nvPr/>
            </p:nvSpPr>
            <p:spPr>
              <a:xfrm>
                <a:off x="656705" y="4213227"/>
                <a:ext cx="8723160" cy="2739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900" b="0" strike="noStrike" spc="-1" dirty="0" err="1">
                    <a:solidFill>
                      <a:srgbClr val="001F67"/>
                    </a:solidFill>
                    <a:latin typeface="Gilroy Regular"/>
                    <a:ea typeface="Gilroy Regular"/>
                  </a:rPr>
                  <a:t>Neubronner</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J</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Schuchardt</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J</a:t>
                </a:r>
                <a:r>
                  <a:rPr lang="it-IT" sz="900" b="0" strike="noStrike" spc="-1" dirty="0">
                    <a:solidFill>
                      <a:srgbClr val="001F67"/>
                    </a:solidFill>
                    <a:latin typeface="Gilroy Regular"/>
                    <a:ea typeface="Gilroy Regular"/>
                  </a:rPr>
                  <a:t>. P., </a:t>
                </a:r>
                <a:r>
                  <a:rPr lang="it-IT" sz="900" b="0" strike="noStrike" spc="-1" dirty="0" err="1">
                    <a:solidFill>
                      <a:srgbClr val="001F67"/>
                    </a:solidFill>
                    <a:latin typeface="Gilroy Regular"/>
                    <a:ea typeface="Gilroy Regular"/>
                  </a:rPr>
                  <a:t>Kressel</a:t>
                </a:r>
                <a:r>
                  <a:rPr lang="it-IT" sz="900" b="0" strike="noStrike" spc="-1" dirty="0">
                    <a:solidFill>
                      <a:srgbClr val="001F67"/>
                    </a:solidFill>
                    <a:latin typeface="Gilroy Regular"/>
                    <a:ea typeface="Gilroy Regular"/>
                  </a:rPr>
                  <a:t>, G., </a:t>
                </a:r>
                <a:r>
                  <a:rPr lang="it-IT" sz="900" b="0" strike="noStrike" spc="-1" dirty="0" err="1">
                    <a:solidFill>
                      <a:srgbClr val="001F67"/>
                    </a:solidFill>
                    <a:latin typeface="Gilroy Regular"/>
                    <a:ea typeface="Gilroy Regular"/>
                  </a:rPr>
                  <a:t>Merkel</a:t>
                </a:r>
                <a:r>
                  <a:rPr lang="it-IT" sz="900" b="0" strike="noStrike" spc="-1" dirty="0">
                    <a:solidFill>
                      <a:srgbClr val="001F67"/>
                    </a:solidFill>
                    <a:latin typeface="Gilroy Regular"/>
                    <a:ea typeface="Gilroy Regular"/>
                  </a:rPr>
                  <a:t>, M., von </a:t>
                </a:r>
                <a:r>
                  <a:rPr lang="it-IT" sz="900" b="0" strike="noStrike" spc="-1" dirty="0" err="1">
                    <a:solidFill>
                      <a:srgbClr val="001F67"/>
                    </a:solidFill>
                    <a:latin typeface="Gilroy Regular"/>
                    <a:ea typeface="Gilroy Regular"/>
                  </a:rPr>
                  <a:t>Schacky</a:t>
                </a:r>
                <a:r>
                  <a:rPr lang="it-IT" sz="900" b="0" strike="noStrike" spc="-1" dirty="0">
                    <a:solidFill>
                      <a:srgbClr val="001F67"/>
                    </a:solidFill>
                    <a:latin typeface="Gilroy Regular"/>
                    <a:ea typeface="Gilroy Regular"/>
                  </a:rPr>
                  <a:t>, C., &amp; </a:t>
                </a:r>
                <a:r>
                  <a:rPr lang="it-IT" sz="900" b="0" strike="noStrike" spc="-1" dirty="0" err="1">
                    <a:solidFill>
                      <a:srgbClr val="001F67"/>
                    </a:solidFill>
                    <a:latin typeface="Gilroy Regular"/>
                    <a:ea typeface="Gilroy Regular"/>
                  </a:rPr>
                  <a:t>Hahn</a:t>
                </a:r>
                <a:r>
                  <a:rPr lang="it-IT" sz="900" b="0" strike="noStrike" spc="-1" dirty="0">
                    <a:solidFill>
                      <a:srgbClr val="001F67"/>
                    </a:solidFill>
                    <a:latin typeface="Gilroy Regular"/>
                    <a:ea typeface="Gilroy Regular"/>
                  </a:rPr>
                  <a:t>, A. </a:t>
                </a:r>
                <a:r>
                  <a:rPr lang="it-IT" sz="900" b="0" strike="noStrike" spc="-1" dirty="0" err="1">
                    <a:solidFill>
                      <a:srgbClr val="001F67"/>
                    </a:solidFill>
                    <a:latin typeface="Gilroy Regular"/>
                    <a:ea typeface="Gilroy Regular"/>
                  </a:rPr>
                  <a:t>Enhanced</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increase</a:t>
                </a:r>
                <a:r>
                  <a:rPr lang="it-IT" sz="900" b="0" strike="noStrike" spc="-1" dirty="0">
                    <a:solidFill>
                      <a:srgbClr val="001F67"/>
                    </a:solidFill>
                    <a:latin typeface="Gilroy Regular"/>
                    <a:ea typeface="Gilroy Regular"/>
                  </a:rPr>
                  <a:t> of omega-3 </a:t>
                </a:r>
                <a:r>
                  <a:rPr lang="it-IT" sz="900" b="0" strike="noStrike" spc="-1" dirty="0" err="1">
                    <a:solidFill>
                      <a:srgbClr val="001F67"/>
                    </a:solidFill>
                    <a:latin typeface="Gilroy Regular"/>
                    <a:ea typeface="Gilroy Regular"/>
                  </a:rPr>
                  <a:t>index</a:t>
                </a:r>
                <a:r>
                  <a:rPr lang="it-IT" sz="900" b="0" strike="noStrike" spc="-1" dirty="0">
                    <a:solidFill>
                      <a:srgbClr val="001F67"/>
                    </a:solidFill>
                    <a:latin typeface="Gilroy Regular"/>
                    <a:ea typeface="Gilroy Regular"/>
                  </a:rPr>
                  <a:t> in </a:t>
                </a:r>
                <a:r>
                  <a:rPr lang="it-IT" sz="900" b="0" strike="noStrike" spc="-1" dirty="0" err="1">
                    <a:solidFill>
                      <a:srgbClr val="001F67"/>
                    </a:solidFill>
                    <a:latin typeface="Gilroy Regular"/>
                    <a:ea typeface="Gilroy Regular"/>
                  </a:rPr>
                  <a:t>response</a:t>
                </a:r>
                <a:r>
                  <a:rPr lang="it-IT" sz="900" b="0" strike="noStrike" spc="-1" dirty="0">
                    <a:solidFill>
                      <a:srgbClr val="001F67"/>
                    </a:solidFill>
                    <a:latin typeface="Gilroy Regular"/>
                    <a:ea typeface="Gilroy Regular"/>
                  </a:rPr>
                  <a:t> to long-</a:t>
                </a:r>
                <a:r>
                  <a:rPr lang="it-IT" sz="900" b="0" strike="noStrike" spc="-1" dirty="0" err="1">
                    <a:solidFill>
                      <a:srgbClr val="001F67"/>
                    </a:solidFill>
                    <a:latin typeface="Gilroy Regular"/>
                    <a:ea typeface="Gilroy Regular"/>
                  </a:rPr>
                  <a:t>term</a:t>
                </a:r>
                <a:r>
                  <a:rPr lang="it-IT" sz="900" b="0" strike="noStrike" spc="-1" dirty="0">
                    <a:solidFill>
                      <a:srgbClr val="001F67"/>
                    </a:solidFill>
                    <a:latin typeface="Gilroy Regular"/>
                    <a:ea typeface="Gilroy Regular"/>
                  </a:rPr>
                  <a:t> </a:t>
                </a:r>
                <a:br>
                  <a:rPr dirty="0"/>
                </a:br>
                <a:r>
                  <a:rPr lang="it-IT" sz="900" b="0" strike="noStrike" spc="-1" dirty="0">
                    <a:solidFill>
                      <a:srgbClr val="001F67"/>
                    </a:solidFill>
                    <a:latin typeface="Gilroy Regular"/>
                    <a:ea typeface="Gilroy Regular"/>
                  </a:rPr>
                  <a:t>n-3 </a:t>
                </a:r>
                <a:r>
                  <a:rPr lang="it-IT" sz="900" b="0" strike="noStrike" spc="-1" dirty="0" err="1">
                    <a:solidFill>
                      <a:srgbClr val="001F67"/>
                    </a:solidFill>
                    <a:latin typeface="Gilroy Regular"/>
                    <a:ea typeface="Gilroy Regular"/>
                  </a:rPr>
                  <a:t>fatty</a:t>
                </a:r>
                <a:r>
                  <a:rPr lang="it-IT" sz="900" b="0" strike="noStrike" spc="-1" dirty="0">
                    <a:solidFill>
                      <a:srgbClr val="001F67"/>
                    </a:solidFill>
                    <a:latin typeface="Gilroy Regular"/>
                    <a:ea typeface="Gilroy Regular"/>
                  </a:rPr>
                  <a:t> acid </a:t>
                </a:r>
                <a:r>
                  <a:rPr lang="it-IT" sz="900" b="0" strike="noStrike" spc="-1" dirty="0" err="1">
                    <a:solidFill>
                      <a:srgbClr val="001F67"/>
                    </a:solidFill>
                    <a:latin typeface="Gilroy Regular"/>
                    <a:ea typeface="Gilroy Regular"/>
                  </a:rPr>
                  <a:t>supplementation</a:t>
                </a:r>
                <a:r>
                  <a:rPr lang="it-IT" sz="900" b="0" strike="noStrike" spc="-1" dirty="0">
                    <a:solidFill>
                      <a:srgbClr val="001F67"/>
                    </a:solidFill>
                    <a:latin typeface="Gilroy Regular"/>
                    <a:ea typeface="Gilroy Regular"/>
                  </a:rPr>
                  <a:t> from </a:t>
                </a:r>
                <a:r>
                  <a:rPr lang="it-IT" sz="900" b="0" strike="noStrike" spc="-1" dirty="0" err="1">
                    <a:solidFill>
                      <a:srgbClr val="001F67"/>
                    </a:solidFill>
                    <a:latin typeface="Gilroy Regular"/>
                    <a:ea typeface="Gilroy Regular"/>
                  </a:rPr>
                  <a:t>triacylglycerides</a:t>
                </a:r>
                <a:r>
                  <a:rPr lang="it-IT" sz="900" b="0" strike="noStrike" spc="-1" dirty="0">
                    <a:solidFill>
                      <a:srgbClr val="001F67"/>
                    </a:solidFill>
                    <a:latin typeface="Gilroy Regular"/>
                    <a:ea typeface="Gilroy Regular"/>
                  </a:rPr>
                  <a:t> versus </a:t>
                </a:r>
                <a:r>
                  <a:rPr lang="it-IT" sz="900" b="0" strike="noStrike" spc="-1" dirty="0" err="1">
                    <a:solidFill>
                      <a:srgbClr val="001F67"/>
                    </a:solidFill>
                    <a:latin typeface="Gilroy Regular"/>
                    <a:ea typeface="Gilroy Regular"/>
                  </a:rPr>
                  <a:t>ethyl</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esters</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European</a:t>
                </a:r>
                <a:r>
                  <a:rPr lang="it-IT" sz="900" b="0" strike="noStrike" spc="-1" dirty="0">
                    <a:solidFill>
                      <a:srgbClr val="001F67"/>
                    </a:solidFill>
                    <a:latin typeface="Gilroy Regular"/>
                    <a:ea typeface="Gilroy Regular"/>
                  </a:rPr>
                  <a:t> Journal of </a:t>
                </a:r>
                <a:r>
                  <a:rPr lang="it-IT" sz="900" b="0" strike="noStrike" spc="-1" dirty="0" err="1">
                    <a:solidFill>
                      <a:srgbClr val="001F67"/>
                    </a:solidFill>
                    <a:latin typeface="Gilroy Regular"/>
                    <a:ea typeface="Gilroy Regular"/>
                  </a:rPr>
                  <a:t>Clinical</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Nutrition</a:t>
                </a:r>
                <a:r>
                  <a:rPr lang="it-IT" sz="900" b="0" strike="noStrike" spc="-1" dirty="0">
                    <a:solidFill>
                      <a:srgbClr val="001F67"/>
                    </a:solidFill>
                    <a:latin typeface="Gilroy Regular"/>
                    <a:ea typeface="Gilroy Regular"/>
                  </a:rPr>
                  <a:t>, 65(2), 247–254. doi:10.1038/ejcn.2010.239</a:t>
                </a:r>
                <a:endParaRPr lang="it-IT" sz="900" b="0" strike="noStrike" spc="-1" dirty="0">
                  <a:latin typeface="Arial"/>
                </a:endParaRPr>
              </a:p>
            </p:txBody>
          </p:sp>
        </p:grpSp>
        <p:grpSp>
          <p:nvGrpSpPr>
            <p:cNvPr id="412" name="Группа"/>
            <p:cNvGrpSpPr/>
            <p:nvPr/>
          </p:nvGrpSpPr>
          <p:grpSpPr>
            <a:xfrm>
              <a:off x="400320" y="3823347"/>
              <a:ext cx="8824025" cy="312120"/>
              <a:chOff x="400320" y="3823347"/>
              <a:chExt cx="8824025" cy="312120"/>
            </a:xfrm>
          </p:grpSpPr>
          <p:sp>
            <p:nvSpPr>
              <p:cNvPr id="413" name="Dyerberg J, Madsen P, Møller JM, Aardestrup I, Schmidt EB. Bioavailability of marine n-3 fatty acid formulations. Prostaglandins  Leukot Essent Fatty Acids. 2010;83(3):137-141. https://doi.org/10.1016/j.plefa.2010.06.007"/>
              <p:cNvSpPr/>
              <p:nvPr/>
            </p:nvSpPr>
            <p:spPr>
              <a:xfrm>
                <a:off x="656705" y="3823347"/>
                <a:ext cx="8567640" cy="3121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900" b="0" strike="noStrike" spc="-1" dirty="0" err="1">
                    <a:solidFill>
                      <a:srgbClr val="001F67"/>
                    </a:solidFill>
                    <a:latin typeface="Gilroy Regular"/>
                    <a:ea typeface="Gilroy Regular"/>
                  </a:rPr>
                  <a:t>Dyerberg</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J</a:t>
                </a:r>
                <a:r>
                  <a:rPr lang="it-IT" sz="900" b="0" strike="noStrike" spc="-1" dirty="0">
                    <a:solidFill>
                      <a:srgbClr val="001F67"/>
                    </a:solidFill>
                    <a:latin typeface="Gilroy Regular"/>
                    <a:ea typeface="Gilroy Regular"/>
                  </a:rPr>
                  <a:t>, Madsen </a:t>
                </a:r>
                <a:r>
                  <a:rPr lang="it-IT" sz="900" b="0" strike="noStrike" spc="-1" dirty="0" err="1">
                    <a:solidFill>
                      <a:srgbClr val="001F67"/>
                    </a:solidFill>
                    <a:latin typeface="Gilroy Regular"/>
                    <a:ea typeface="Gilroy Regular"/>
                  </a:rPr>
                  <a:t>P</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Møller</a:t>
                </a:r>
                <a:r>
                  <a:rPr lang="it-IT" sz="900" b="0" strike="noStrike" spc="-1" dirty="0">
                    <a:solidFill>
                      <a:srgbClr val="001F67"/>
                    </a:solidFill>
                    <a:latin typeface="Gilroy Regular"/>
                    <a:ea typeface="Gilroy Regular"/>
                  </a:rPr>
                  <a:t> JM, </a:t>
                </a:r>
                <a:r>
                  <a:rPr lang="it-IT" sz="900" b="0" strike="noStrike" spc="-1" dirty="0" err="1">
                    <a:solidFill>
                      <a:srgbClr val="001F67"/>
                    </a:solidFill>
                    <a:latin typeface="Gilroy Regular"/>
                    <a:ea typeface="Gilroy Regular"/>
                  </a:rPr>
                  <a:t>Aardestrup</a:t>
                </a:r>
                <a:r>
                  <a:rPr lang="it-IT" sz="900" b="0" strike="noStrike" spc="-1" dirty="0">
                    <a:solidFill>
                      <a:srgbClr val="001F67"/>
                    </a:solidFill>
                    <a:latin typeface="Gilroy Regular"/>
                    <a:ea typeface="Gilroy Regular"/>
                  </a:rPr>
                  <a:t> I, Schmidt EB. </a:t>
                </a:r>
                <a:r>
                  <a:rPr lang="it-IT" sz="900" b="0" strike="noStrike" spc="-1" dirty="0" err="1">
                    <a:solidFill>
                      <a:srgbClr val="001F67"/>
                    </a:solidFill>
                    <a:latin typeface="Gilroy Regular"/>
                    <a:ea typeface="Gilroy Regular"/>
                  </a:rPr>
                  <a:t>Bioavailability</a:t>
                </a:r>
                <a:r>
                  <a:rPr lang="it-IT" sz="900" b="0" strike="noStrike" spc="-1" dirty="0">
                    <a:solidFill>
                      <a:srgbClr val="001F67"/>
                    </a:solidFill>
                    <a:latin typeface="Gilroy Regular"/>
                    <a:ea typeface="Gilroy Regular"/>
                  </a:rPr>
                  <a:t> of marine n-3 </a:t>
                </a:r>
                <a:r>
                  <a:rPr lang="it-IT" sz="900" b="0" strike="noStrike" spc="-1" dirty="0" err="1">
                    <a:solidFill>
                      <a:srgbClr val="001F67"/>
                    </a:solidFill>
                    <a:latin typeface="Gilroy Regular"/>
                    <a:ea typeface="Gilroy Regular"/>
                  </a:rPr>
                  <a:t>fatty</a:t>
                </a:r>
                <a:r>
                  <a:rPr lang="it-IT" sz="900" b="0" strike="noStrike" spc="-1" dirty="0">
                    <a:solidFill>
                      <a:srgbClr val="001F67"/>
                    </a:solidFill>
                    <a:latin typeface="Gilroy Regular"/>
                    <a:ea typeface="Gilroy Regular"/>
                  </a:rPr>
                  <a:t> acid </a:t>
                </a:r>
                <a:r>
                  <a:rPr lang="it-IT" sz="900" b="0" strike="noStrike" spc="-1" dirty="0" err="1">
                    <a:solidFill>
                      <a:srgbClr val="001F67"/>
                    </a:solidFill>
                    <a:latin typeface="Gilroy Regular"/>
                    <a:ea typeface="Gilroy Regular"/>
                  </a:rPr>
                  <a:t>formulations</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Prostaglandins</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Leukot</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Essent</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Fatty</a:t>
                </a:r>
                <a:r>
                  <a:rPr lang="it-IT" sz="900" b="0" strike="noStrike" spc="-1" dirty="0">
                    <a:solidFill>
                      <a:srgbClr val="001F67"/>
                    </a:solidFill>
                    <a:latin typeface="Gilroy Regular"/>
                    <a:ea typeface="Gilroy Regular"/>
                  </a:rPr>
                  <a:t> </a:t>
                </a:r>
                <a:r>
                  <a:rPr lang="it-IT" sz="900" b="0" strike="noStrike" spc="-1" dirty="0" err="1">
                    <a:solidFill>
                      <a:srgbClr val="001F67"/>
                    </a:solidFill>
                    <a:latin typeface="Gilroy Regular"/>
                    <a:ea typeface="Gilroy Regular"/>
                  </a:rPr>
                  <a:t>Acids</a:t>
                </a:r>
                <a:r>
                  <a:rPr lang="it-IT" sz="900" b="0" strike="noStrike" spc="-1" dirty="0">
                    <a:solidFill>
                      <a:srgbClr val="001F67"/>
                    </a:solidFill>
                    <a:latin typeface="Gilroy Regular"/>
                    <a:ea typeface="Gilroy Regular"/>
                  </a:rPr>
                  <a:t>. </a:t>
                </a:r>
                <a:br>
                  <a:rPr dirty="0"/>
                </a:br>
                <a:r>
                  <a:rPr lang="it-IT" sz="900" b="0" strike="noStrike" spc="-1" dirty="0">
                    <a:solidFill>
                      <a:srgbClr val="001F67"/>
                    </a:solidFill>
                    <a:latin typeface="Gilroy Regular"/>
                    <a:ea typeface="Gilroy Regular"/>
                  </a:rPr>
                  <a:t>2010;83(3):137-141. </a:t>
                </a:r>
                <a:r>
                  <a:rPr lang="it-IT" sz="900" b="0" u="sng" strike="noStrike" spc="-1" dirty="0">
                    <a:solidFill>
                      <a:srgbClr val="0000FF"/>
                    </a:solidFill>
                    <a:uFillTx/>
                    <a:latin typeface="Gilroy Regular"/>
                    <a:ea typeface="Gilroy Regular"/>
                    <a:hlinkClick r:id="rId11"/>
                  </a:rPr>
                  <a:t>https://doi.org/10.1016/j.plefa.2010.06.007</a:t>
                </a:r>
                <a:r>
                  <a:rPr lang="it-IT" sz="900" b="0" strike="noStrike" spc="-1" dirty="0">
                    <a:solidFill>
                      <a:srgbClr val="001F67"/>
                    </a:solidFill>
                    <a:latin typeface="Gilroy Regular"/>
                    <a:ea typeface="Gilroy Regular"/>
                  </a:rPr>
                  <a:t> </a:t>
                </a:r>
                <a:endParaRPr lang="it-IT" sz="900" b="0" strike="noStrike" spc="-1" dirty="0">
                  <a:latin typeface="Arial"/>
                </a:endParaRPr>
              </a:p>
            </p:txBody>
          </p:sp>
          <p:sp>
            <p:nvSpPr>
              <p:cNvPr id="414" name="7."/>
              <p:cNvSpPr/>
              <p:nvPr/>
            </p:nvSpPr>
            <p:spPr>
              <a:xfrm>
                <a:off x="400320" y="3832200"/>
                <a:ext cx="151920" cy="1638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90000"/>
                  </a:lnSpc>
                  <a:buNone/>
                  <a:tabLst>
                    <a:tab pos="0" algn="l"/>
                  </a:tabLst>
                </a:pPr>
                <a:r>
                  <a:rPr lang="it-IT" sz="1200" b="0" strike="noStrike" spc="-1">
                    <a:solidFill>
                      <a:srgbClr val="001F67"/>
                    </a:solidFill>
                    <a:latin typeface="Gilroy Bold"/>
                    <a:ea typeface="Gilroy Bold"/>
                  </a:rPr>
                  <a:t>8.</a:t>
                </a:r>
                <a:endParaRPr lang="it-IT" sz="1200" b="0" strike="noStrike" spc="-1">
                  <a:latin typeface="Arial"/>
                </a:endParaRPr>
              </a:p>
            </p:txBody>
          </p:sp>
        </p:grpSp>
      </p:grpSp>
      <p:sp>
        <p:nvSpPr>
          <p:cNvPr id="38" name="CasellaDiTesto 37">
            <a:extLst>
              <a:ext uri="{FF2B5EF4-FFF2-40B4-BE49-F238E27FC236}">
                <a16:creationId xmlns:a16="http://schemas.microsoft.com/office/drawing/2014/main" id="{9F252702-61F8-EF4A-9A1B-65EC4BDD7690}"/>
              </a:ext>
            </a:extLst>
          </p:cNvPr>
          <p:cNvSpPr txBox="1"/>
          <p:nvPr/>
        </p:nvSpPr>
        <p:spPr>
          <a:xfrm>
            <a:off x="304938" y="1005044"/>
            <a:ext cx="4725784" cy="276999"/>
          </a:xfrm>
          <a:prstGeom prst="rect">
            <a:avLst/>
          </a:prstGeom>
          <a:noFill/>
        </p:spPr>
        <p:txBody>
          <a:bodyPr wrap="square">
            <a:spAutoFit/>
          </a:bodyPr>
          <a:lstStyle/>
          <a:p>
            <a:r>
              <a:rPr lang="it-IT" sz="1200" b="0" strike="noStrike" spc="-1" dirty="0">
                <a:solidFill>
                  <a:srgbClr val="001F67"/>
                </a:solidFill>
                <a:latin typeface="Gilroy Bold"/>
                <a:ea typeface="Gilroy Bold"/>
              </a:rPr>
              <a:t>1.</a:t>
            </a:r>
            <a:endParaRPr lang="it-IT"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Slide 16_9 - 6.jpg" descr="Slide 16_9 - 6.jpg"/>
          <p:cNvPicPr/>
          <p:nvPr/>
        </p:nvPicPr>
        <p:blipFill>
          <a:blip r:embed="rId3"/>
          <a:stretch/>
        </p:blipFill>
        <p:spPr>
          <a:xfrm>
            <a:off x="0" y="0"/>
            <a:ext cx="9143640" cy="5143320"/>
          </a:xfrm>
          <a:prstGeom prst="rect">
            <a:avLst/>
          </a:prstGeom>
          <a:ln w="12700">
            <a:noFill/>
          </a:ln>
        </p:spPr>
      </p:pic>
      <p:sp>
        <p:nvSpPr>
          <p:cNvPr id="55" name="Линия"/>
          <p:cNvSpPr/>
          <p:nvPr/>
        </p:nvSpPr>
        <p:spPr>
          <a:xfrm flipV="1">
            <a:off x="412560" y="1586160"/>
            <a:ext cx="8318520" cy="3240"/>
          </a:xfrm>
          <a:prstGeom prst="line">
            <a:avLst/>
          </a:prstGeom>
          <a:ln w="19050">
            <a:solidFill>
              <a:srgbClr val="001F67"/>
            </a:solidFill>
            <a:round/>
          </a:ln>
        </p:spPr>
        <p:style>
          <a:lnRef idx="0">
            <a:scrgbClr r="0" g="0" b="0"/>
          </a:lnRef>
          <a:fillRef idx="0">
            <a:scrgbClr r="0" g="0" b="0"/>
          </a:fillRef>
          <a:effectRef idx="0">
            <a:scrgbClr r="0" g="0" b="0"/>
          </a:effectRef>
          <a:fontRef idx="minor"/>
        </p:style>
      </p:sp>
      <p:sp>
        <p:nvSpPr>
          <p:cNvPr id="56" name="Омега-3 — собирательное название полиненасыщенных жирных кислот (ПНЖК)"/>
          <p:cNvSpPr/>
          <p:nvPr/>
        </p:nvSpPr>
        <p:spPr>
          <a:xfrm>
            <a:off x="412560" y="339718"/>
            <a:ext cx="5561972" cy="609398"/>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buNone/>
              <a:tabLst>
                <a:tab pos="0" algn="l"/>
              </a:tabLst>
            </a:pPr>
            <a:r>
              <a:rPr lang="it-IT" sz="2200" b="0" strike="noStrike" spc="-1" dirty="0">
                <a:solidFill>
                  <a:srgbClr val="001F67"/>
                </a:solidFill>
                <a:latin typeface="Gilroy Bold"/>
                <a:ea typeface="Gilroy Bold"/>
              </a:rPr>
              <a:t>Omega-3 è il nome collettivo di un gruppo</a:t>
            </a:r>
            <a:br>
              <a:rPr lang="it-IT" sz="2200" b="0" strike="noStrike" spc="-1" dirty="0">
                <a:solidFill>
                  <a:srgbClr val="001F67"/>
                </a:solidFill>
                <a:latin typeface="Gilroy Bold"/>
                <a:ea typeface="Gilroy Bold"/>
              </a:rPr>
            </a:br>
            <a:r>
              <a:rPr lang="it-IT" sz="2200" b="0" strike="noStrike" spc="-1" dirty="0">
                <a:solidFill>
                  <a:srgbClr val="001F67"/>
                </a:solidFill>
                <a:latin typeface="Gilroy Bold"/>
                <a:ea typeface="Gilroy Bold"/>
              </a:rPr>
              <a:t>di acidi grassi polinsaturi (PUFA)</a:t>
            </a:r>
            <a:endParaRPr lang="it-IT" sz="2200" b="0" strike="noStrike" spc="-1" dirty="0">
              <a:latin typeface="Arial"/>
            </a:endParaRPr>
          </a:p>
        </p:txBody>
      </p:sp>
      <p:sp>
        <p:nvSpPr>
          <p:cNvPr id="57" name="Что мы о них знаем?"/>
          <p:cNvSpPr/>
          <p:nvPr/>
        </p:nvSpPr>
        <p:spPr>
          <a:xfrm>
            <a:off x="406080" y="1200960"/>
            <a:ext cx="299268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buNone/>
              <a:tabLst>
                <a:tab pos="0" algn="l"/>
              </a:tabLst>
            </a:pPr>
            <a:r>
              <a:rPr lang="en-US" sz="1500" b="0" strike="noStrike" spc="-1" dirty="0">
                <a:solidFill>
                  <a:srgbClr val="001F67"/>
                </a:solidFill>
                <a:latin typeface="Gilroy Regular"/>
                <a:ea typeface="Gilroy Regular"/>
              </a:rPr>
              <a:t>Cosa ne </a:t>
            </a:r>
            <a:r>
              <a:rPr lang="en-US" sz="1500" b="0" strike="noStrike" spc="-1" dirty="0" err="1">
                <a:solidFill>
                  <a:srgbClr val="001F67"/>
                </a:solidFill>
                <a:latin typeface="Gilroy Regular"/>
                <a:ea typeface="Gilroy Regular"/>
              </a:rPr>
              <a:t>sappiamo</a:t>
            </a:r>
            <a:r>
              <a:rPr lang="en-US" sz="1500" b="0" strike="noStrike" spc="-1" dirty="0">
                <a:solidFill>
                  <a:srgbClr val="001F67"/>
                </a:solidFill>
                <a:latin typeface="Gilroy Regular"/>
                <a:ea typeface="Gilroy Regular"/>
              </a:rPr>
              <a:t> </a:t>
            </a:r>
            <a:r>
              <a:rPr lang="en-US" sz="1500" b="0" strike="noStrike" spc="-1" dirty="0" err="1">
                <a:solidFill>
                  <a:srgbClr val="001F67"/>
                </a:solidFill>
                <a:latin typeface="Gilroy Regular"/>
                <a:ea typeface="Gilroy Regular"/>
              </a:rPr>
              <a:t>veramente</a:t>
            </a:r>
            <a:r>
              <a:rPr lang="en-US" sz="1500" b="0" strike="noStrike" spc="-1" dirty="0">
                <a:solidFill>
                  <a:srgbClr val="001F67"/>
                </a:solidFill>
                <a:latin typeface="Gilroy Regular"/>
                <a:ea typeface="Gilroy Regular"/>
              </a:rPr>
              <a:t>?   </a:t>
            </a:r>
            <a:endParaRPr lang="it-IT" sz="1500" b="0" strike="noStrike" spc="-1" dirty="0">
              <a:latin typeface="Arial"/>
            </a:endParaRPr>
          </a:p>
        </p:txBody>
      </p:sp>
      <p:sp>
        <p:nvSpPr>
          <p:cNvPr id="58"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001F67"/>
                </a:solidFill>
                <a:latin typeface="Gilroy Bold"/>
                <a:ea typeface="Gilroy Bold"/>
              </a:rPr>
              <a:t>O!Mega-3 TG</a:t>
            </a:r>
            <a:endParaRPr lang="it-IT" sz="1200" b="0" strike="noStrike" spc="-1">
              <a:latin typeface="Arial"/>
            </a:endParaRPr>
          </a:p>
        </p:txBody>
      </p:sp>
      <p:grpSp>
        <p:nvGrpSpPr>
          <p:cNvPr id="59" name="Группа"/>
          <p:cNvGrpSpPr/>
          <p:nvPr/>
        </p:nvGrpSpPr>
        <p:grpSpPr>
          <a:xfrm>
            <a:off x="1731830" y="2014920"/>
            <a:ext cx="6769080" cy="2666880"/>
            <a:chOff x="393480" y="1993680"/>
            <a:chExt cx="6769080" cy="2666880"/>
          </a:xfrm>
        </p:grpSpPr>
        <p:sp>
          <p:nvSpPr>
            <p:cNvPr id="60" name="Поступают в организм  в основном с пищей —…"/>
            <p:cNvSpPr/>
            <p:nvPr/>
          </p:nvSpPr>
          <p:spPr>
            <a:xfrm>
              <a:off x="406080" y="2717640"/>
              <a:ext cx="1270080" cy="1270080"/>
            </a:xfrm>
            <a:prstGeom prst="line">
              <a:avLst/>
            </a:prstGeom>
            <a:ln w="12700">
              <a:noFill/>
            </a:ln>
          </p:spPr>
          <p:style>
            <a:lnRef idx="0">
              <a:scrgbClr r="0" g="0" b="0"/>
            </a:lnRef>
            <a:fillRef idx="0">
              <a:scrgbClr r="0" g="0" b="0"/>
            </a:fillRef>
            <a:effectRef idx="0">
              <a:scrgbClr r="0" g="0" b="0"/>
            </a:effectRef>
            <a:fontRef idx="minor"/>
          </p:style>
          <p:txBody>
            <a:bodyPr lIns="0" tIns="0" rIns="0" bIns="0" numCol="1" spcCol="0" anchor="t" anchorCtr="1">
              <a:noAutofit/>
            </a:bodyPr>
            <a:lstStyle/>
            <a:p>
              <a:pPr>
                <a:lnSpc>
                  <a:spcPct val="100000"/>
                </a:lnSpc>
                <a:buNone/>
                <a:tabLst>
                  <a:tab pos="0" algn="l"/>
                </a:tabLst>
              </a:pPr>
              <a:r>
                <a:rPr lang="it-IT" sz="1200" b="0" strike="noStrike" spc="-1">
                  <a:solidFill>
                    <a:srgbClr val="001F67"/>
                  </a:solidFill>
                  <a:latin typeface="Gilroy Bold"/>
                  <a:ea typeface="Gilroy Bold"/>
                </a:rPr>
                <a:t>L’organismo li ottiene </a:t>
              </a:r>
              <a:br/>
              <a:r>
                <a:rPr lang="it-IT" sz="1200" b="0" strike="noStrike" spc="-1">
                  <a:solidFill>
                    <a:srgbClr val="001F67"/>
                  </a:solidFill>
                  <a:latin typeface="Gilroy Bold"/>
                  <a:ea typeface="Gilroy Bold"/>
                </a:rPr>
                <a:t>principalmente con il cibo; </a:t>
              </a:r>
              <a:br/>
              <a:r>
                <a:rPr lang="it-IT" sz="1200" b="0" strike="noStrike" spc="-1">
                  <a:solidFill>
                    <a:srgbClr val="001F67"/>
                  </a:solidFill>
                  <a:latin typeface="Gilroy Bold"/>
                  <a:ea typeface="Gilroy Bold"/>
                </a:rPr>
                <a:t>le fonti chiave</a:t>
              </a:r>
              <a:r>
                <a:rPr lang="ru-RU" sz="1200" b="0" strike="noStrike" spc="-1">
                  <a:solidFill>
                    <a:srgbClr val="001F67"/>
                  </a:solidFill>
                  <a:latin typeface="Gilroy Bold"/>
                  <a:ea typeface="Gilroy Bold"/>
                </a:rPr>
                <a:t> </a:t>
              </a:r>
              <a:r>
                <a:rPr lang="it-IT" sz="1200" b="0" strike="noStrike" spc="-1">
                  <a:solidFill>
                    <a:srgbClr val="001F67"/>
                  </a:solidFill>
                  <a:latin typeface="Gilroy Bold"/>
                  <a:ea typeface="Gilroy Bold"/>
                </a:rPr>
                <a:t>sono:</a:t>
              </a:r>
              <a:br/>
              <a:r>
                <a:rPr lang="ru-RU" sz="1200" b="0" strike="noStrike" spc="-1">
                  <a:solidFill>
                    <a:srgbClr val="001F67"/>
                  </a:solidFill>
                  <a:latin typeface="Gilroy Bold"/>
                  <a:ea typeface="Gilroy Bold"/>
                </a:rPr>
                <a:t> </a:t>
              </a:r>
              <a:endParaRPr lang="it-IT" sz="1200" b="0" strike="noStrike" spc="-1">
                <a:latin typeface="Arial"/>
              </a:endParaRPr>
            </a:p>
            <a:p>
              <a:pPr>
                <a:lnSpc>
                  <a:spcPct val="100000"/>
                </a:lnSpc>
                <a:buNone/>
                <a:tabLst>
                  <a:tab pos="0" algn="l"/>
                </a:tabLst>
              </a:pPr>
              <a:endParaRPr lang="it-IT" sz="1200" b="0" strike="noStrike" spc="-1">
                <a:latin typeface="Arial"/>
              </a:endParaRPr>
            </a:p>
          </p:txBody>
        </p:sp>
        <p:sp>
          <p:nvSpPr>
            <p:cNvPr id="61" name="жир морских рыб…"/>
            <p:cNvSpPr/>
            <p:nvPr/>
          </p:nvSpPr>
          <p:spPr>
            <a:xfrm>
              <a:off x="406080" y="3390840"/>
              <a:ext cx="1270080" cy="1269720"/>
            </a:xfrm>
            <a:prstGeom prst="line">
              <a:avLst/>
            </a:prstGeom>
            <a:ln w="12700">
              <a:noFill/>
            </a:ln>
          </p:spPr>
          <p:style>
            <a:lnRef idx="0">
              <a:scrgbClr r="0" g="0" b="0"/>
            </a:lnRef>
            <a:fillRef idx="0">
              <a:scrgbClr r="0" g="0" b="0"/>
            </a:fillRef>
            <a:effectRef idx="0">
              <a:scrgbClr r="0" g="0" b="0"/>
            </a:effectRef>
            <a:fontRef idx="minor"/>
          </p:style>
          <p:txBody>
            <a:bodyPr lIns="0" tIns="0" rIns="0" bIns="0" numCol="1" spcCol="0" anchor="t" anchorCtr="1">
              <a:noAutofit/>
            </a:bodyPr>
            <a:lstStyle/>
            <a:p>
              <a:pPr marL="110160" indent="-110160">
                <a:lnSpc>
                  <a:spcPct val="100000"/>
                </a:lnSpc>
                <a:buClr>
                  <a:srgbClr val="001F67"/>
                </a:buClr>
                <a:buFont typeface="Symbol" charset="2"/>
                <a:buChar char=""/>
              </a:pPr>
              <a:r>
                <a:rPr lang="it-IT" sz="1100" b="0" strike="noStrike" spc="-1">
                  <a:solidFill>
                    <a:srgbClr val="001F67"/>
                  </a:solidFill>
                  <a:latin typeface="Gilroy Regular"/>
                  <a:ea typeface="Gilroy Regular"/>
                </a:rPr>
                <a:t>olio di pesce di mare</a:t>
              </a:r>
              <a:endParaRPr lang="it-IT" sz="1100" b="0" strike="noStrike" spc="-1">
                <a:latin typeface="Arial"/>
              </a:endParaRPr>
            </a:p>
            <a:p>
              <a:pPr marL="110160" indent="-110160">
                <a:lnSpc>
                  <a:spcPct val="100000"/>
                </a:lnSpc>
                <a:buClr>
                  <a:srgbClr val="001F67"/>
                </a:buClr>
                <a:buFont typeface="Symbol" charset="2"/>
                <a:buChar char=""/>
              </a:pPr>
              <a:r>
                <a:rPr lang="it-IT" sz="1100" b="0" strike="noStrike" spc="-1">
                  <a:solidFill>
                    <a:srgbClr val="001F67"/>
                  </a:solidFill>
                  <a:latin typeface="Gilroy Regular"/>
                  <a:ea typeface="Gilroy Regular"/>
                </a:rPr>
                <a:t>alcuni oli vegetali</a:t>
              </a:r>
              <a:endParaRPr lang="it-IT" sz="1100" b="0" strike="noStrike" spc="-1">
                <a:latin typeface="Arial"/>
              </a:endParaRPr>
            </a:p>
            <a:p>
              <a:pPr marL="110160" indent="-110160">
                <a:lnSpc>
                  <a:spcPct val="100000"/>
                </a:lnSpc>
                <a:buClr>
                  <a:srgbClr val="001F67"/>
                </a:buClr>
                <a:buFont typeface="Symbol" charset="2"/>
                <a:buChar char=""/>
              </a:pPr>
              <a:r>
                <a:rPr lang="it-IT" sz="1100" b="0" strike="noStrike" spc="-1">
                  <a:solidFill>
                    <a:srgbClr val="001F67"/>
                  </a:solidFill>
                  <a:latin typeface="Gilroy Regular"/>
                  <a:ea typeface="Gilroy Regular"/>
                </a:rPr>
                <a:t>carne di agnello e manzo 	</a:t>
              </a:r>
              <a:endParaRPr lang="it-IT" sz="1100" b="0" strike="noStrike" spc="-1">
                <a:latin typeface="Arial"/>
              </a:endParaRPr>
            </a:p>
          </p:txBody>
        </p:sp>
        <p:sp>
          <p:nvSpPr>
            <p:cNvPr id="62" name="Являются наиболее ценными  среди жирных кислот, особенно:"/>
            <p:cNvSpPr/>
            <p:nvPr/>
          </p:nvSpPr>
          <p:spPr>
            <a:xfrm>
              <a:off x="5892480" y="2717640"/>
              <a:ext cx="1270080" cy="1270080"/>
            </a:xfrm>
            <a:prstGeom prst="line">
              <a:avLst/>
            </a:prstGeom>
            <a:ln w="12700">
              <a:noFill/>
            </a:ln>
          </p:spPr>
          <p:style>
            <a:lnRef idx="0">
              <a:scrgbClr r="0" g="0" b="0"/>
            </a:lnRef>
            <a:fillRef idx="0">
              <a:scrgbClr r="0" g="0" b="0"/>
            </a:fillRef>
            <a:effectRef idx="0">
              <a:scrgbClr r="0" g="0" b="0"/>
            </a:effectRef>
            <a:fontRef idx="minor"/>
          </p:style>
          <p:txBody>
            <a:bodyPr lIns="0" tIns="0" rIns="0" bIns="0" numCol="1" spcCol="0" anchor="t" anchorCtr="1">
              <a:noAutofit/>
            </a:bodyPr>
            <a:lstStyle/>
            <a:p>
              <a:pPr>
                <a:lnSpc>
                  <a:spcPct val="100000"/>
                </a:lnSpc>
                <a:buNone/>
                <a:tabLst>
                  <a:tab pos="0" algn="l"/>
                </a:tabLst>
              </a:pPr>
              <a:r>
                <a:rPr lang="it-IT" sz="1200" b="0" strike="noStrike" spc="-1">
                  <a:solidFill>
                    <a:srgbClr val="001F67"/>
                  </a:solidFill>
                  <a:latin typeface="Gilroy Bold"/>
                  <a:ea typeface="Gilroy Bold"/>
                </a:rPr>
                <a:t>Sono i più pregiati tra gli acidi grassi,        </a:t>
              </a:r>
              <a:endParaRPr lang="it-IT" sz="1200" b="0" strike="noStrike" spc="-1">
                <a:latin typeface="Arial"/>
              </a:endParaRPr>
            </a:p>
            <a:p>
              <a:pPr>
                <a:lnSpc>
                  <a:spcPct val="100000"/>
                </a:lnSpc>
                <a:buNone/>
                <a:tabLst>
                  <a:tab pos="0" algn="l"/>
                </a:tabLst>
              </a:pPr>
              <a:r>
                <a:rPr lang="it-IT" sz="1200" b="0" strike="noStrike" spc="-1">
                  <a:solidFill>
                    <a:srgbClr val="001F67"/>
                  </a:solidFill>
                  <a:latin typeface="Gilroy Bold"/>
                  <a:ea typeface="Gilroy Bold"/>
                </a:rPr>
                <a:t>in particolare:</a:t>
              </a:r>
              <a:endParaRPr lang="it-IT" sz="1200" b="0" strike="noStrike" spc="-1">
                <a:latin typeface="Arial"/>
              </a:endParaRPr>
            </a:p>
            <a:p>
              <a:pPr>
                <a:lnSpc>
                  <a:spcPct val="100000"/>
                </a:lnSpc>
                <a:buNone/>
                <a:tabLst>
                  <a:tab pos="0" algn="l"/>
                </a:tabLst>
              </a:pPr>
              <a:r>
                <a:rPr lang="it-IT" sz="1200" b="0" strike="noStrike" spc="-1">
                  <a:solidFill>
                    <a:srgbClr val="001F67"/>
                  </a:solidFill>
                  <a:latin typeface="Gilroy Bold"/>
                  <a:ea typeface="Gilroy Bold"/>
                </a:rPr>
                <a:t> </a:t>
              </a:r>
              <a:endParaRPr lang="it-IT" sz="1200" b="0" strike="noStrike" spc="-1">
                <a:latin typeface="Arial"/>
              </a:endParaRPr>
            </a:p>
          </p:txBody>
        </p:sp>
        <p:sp>
          <p:nvSpPr>
            <p:cNvPr id="63" name="эйкозапентаеновая кислота (ЭПК)…"/>
            <p:cNvSpPr/>
            <p:nvPr/>
          </p:nvSpPr>
          <p:spPr>
            <a:xfrm>
              <a:off x="5892480" y="3213000"/>
              <a:ext cx="1270080" cy="1270080"/>
            </a:xfrm>
            <a:prstGeom prst="line">
              <a:avLst/>
            </a:prstGeom>
            <a:ln w="12700">
              <a:noFill/>
            </a:ln>
          </p:spPr>
          <p:style>
            <a:lnRef idx="0">
              <a:scrgbClr r="0" g="0" b="0"/>
            </a:lnRef>
            <a:fillRef idx="0">
              <a:scrgbClr r="0" g="0" b="0"/>
            </a:fillRef>
            <a:effectRef idx="0">
              <a:scrgbClr r="0" g="0" b="0"/>
            </a:effectRef>
            <a:fontRef idx="minor"/>
          </p:style>
          <p:txBody>
            <a:bodyPr lIns="0" tIns="0" rIns="0" bIns="0" numCol="1" spcCol="0" anchor="t" anchorCtr="1">
              <a:noAutofit/>
            </a:bodyPr>
            <a:lstStyle/>
            <a:p>
              <a:pPr marL="110160" indent="-110160">
                <a:lnSpc>
                  <a:spcPct val="100000"/>
                </a:lnSpc>
                <a:buClr>
                  <a:srgbClr val="001F67"/>
                </a:buClr>
                <a:buFont typeface="Symbol" charset="2"/>
                <a:buChar char=""/>
              </a:pPr>
              <a:r>
                <a:rPr lang="it-IT" sz="1100" b="0" strike="noStrike" spc="-1">
                  <a:solidFill>
                    <a:srgbClr val="001F67"/>
                  </a:solidFill>
                  <a:latin typeface="Gilroy Regular"/>
                  <a:ea typeface="Gilroy Regular"/>
                </a:rPr>
                <a:t>acido eicosapentaenoico (EPA)</a:t>
              </a:r>
              <a:endParaRPr lang="it-IT" sz="1100" b="0" strike="noStrike" spc="-1">
                <a:latin typeface="Arial"/>
              </a:endParaRPr>
            </a:p>
            <a:p>
              <a:pPr marL="110160" indent="-110160">
                <a:lnSpc>
                  <a:spcPct val="100000"/>
                </a:lnSpc>
                <a:buClr>
                  <a:srgbClr val="001F67"/>
                </a:buClr>
                <a:buFont typeface="Symbol" charset="2"/>
                <a:buChar char=""/>
              </a:pPr>
              <a:r>
                <a:rPr lang="it-IT" sz="1100" b="0" strike="noStrike" spc="-1">
                  <a:solidFill>
                    <a:srgbClr val="001F67"/>
                  </a:solidFill>
                  <a:latin typeface="Gilroy Regular"/>
                  <a:ea typeface="Gilroy Regular"/>
                </a:rPr>
                <a:t>acido docosaesaenoico (DHA)</a:t>
              </a:r>
              <a:endParaRPr lang="it-IT" sz="1100" b="0" strike="noStrike" spc="-1">
                <a:latin typeface="Arial"/>
              </a:endParaRPr>
            </a:p>
            <a:p>
              <a:pPr>
                <a:lnSpc>
                  <a:spcPct val="100000"/>
                </a:lnSpc>
                <a:buNone/>
                <a:tabLst>
                  <a:tab pos="0" algn="l"/>
                </a:tabLst>
              </a:pPr>
              <a:endParaRPr lang="it-IT" sz="1100" b="0" strike="noStrike" spc="-1">
                <a:latin typeface="Arial"/>
              </a:endParaRPr>
            </a:p>
          </p:txBody>
        </p:sp>
        <p:sp>
          <p:nvSpPr>
            <p:cNvPr id="64" name="Влияют на слаженную  работу органов и систем:"/>
            <p:cNvSpPr/>
            <p:nvPr/>
          </p:nvSpPr>
          <p:spPr>
            <a:xfrm>
              <a:off x="3143160" y="2717640"/>
              <a:ext cx="1270080" cy="1270080"/>
            </a:xfrm>
            <a:prstGeom prst="line">
              <a:avLst/>
            </a:prstGeom>
            <a:ln w="12700">
              <a:noFill/>
            </a:ln>
          </p:spPr>
          <p:style>
            <a:lnRef idx="0">
              <a:scrgbClr r="0" g="0" b="0"/>
            </a:lnRef>
            <a:fillRef idx="0">
              <a:scrgbClr r="0" g="0" b="0"/>
            </a:fillRef>
            <a:effectRef idx="0">
              <a:scrgbClr r="0" g="0" b="0"/>
            </a:effectRef>
            <a:fontRef idx="minor"/>
          </p:style>
          <p:txBody>
            <a:bodyPr lIns="0" tIns="0" rIns="0" bIns="0" numCol="1" spcCol="0" anchor="t" anchorCtr="1">
              <a:noAutofit/>
            </a:bodyPr>
            <a:lstStyle/>
            <a:p>
              <a:pPr>
                <a:lnSpc>
                  <a:spcPct val="100000"/>
                </a:lnSpc>
                <a:buNone/>
                <a:tabLst>
                  <a:tab pos="0" algn="l"/>
                </a:tabLst>
              </a:pPr>
              <a:r>
                <a:rPr lang="it-IT" sz="1200" b="0" strike="noStrike" spc="-1">
                  <a:solidFill>
                    <a:srgbClr val="001F67"/>
                  </a:solidFill>
                  <a:latin typeface="Gilroy Bold"/>
                  <a:ea typeface="Gilroy Bold"/>
                </a:rPr>
                <a:t>Influenzano la condizione e l’azione</a:t>
              </a:r>
              <a:endParaRPr lang="it-IT" sz="1200" b="0" strike="noStrike" spc="-1">
                <a:latin typeface="Arial"/>
              </a:endParaRPr>
            </a:p>
            <a:p>
              <a:pPr>
                <a:lnSpc>
                  <a:spcPct val="100000"/>
                </a:lnSpc>
                <a:buNone/>
                <a:tabLst>
                  <a:tab pos="0" algn="l"/>
                </a:tabLst>
              </a:pPr>
              <a:r>
                <a:rPr lang="it-IT" sz="1200" b="0" strike="noStrike" spc="-1">
                  <a:solidFill>
                    <a:srgbClr val="001F67"/>
                  </a:solidFill>
                  <a:latin typeface="Gilroy Bold"/>
                  <a:ea typeface="Gilroy Bold"/>
                </a:rPr>
                <a:t>coordinata di organi e sistemi: </a:t>
              </a:r>
              <a:endParaRPr lang="it-IT" sz="1200" b="0" strike="noStrike" spc="-1">
                <a:latin typeface="Arial"/>
              </a:endParaRPr>
            </a:p>
          </p:txBody>
        </p:sp>
        <p:sp>
          <p:nvSpPr>
            <p:cNvPr id="65" name="сердечно-сосудистой…"/>
            <p:cNvSpPr/>
            <p:nvPr/>
          </p:nvSpPr>
          <p:spPr>
            <a:xfrm>
              <a:off x="3143160" y="3390840"/>
              <a:ext cx="1270080" cy="1269720"/>
            </a:xfrm>
            <a:prstGeom prst="line">
              <a:avLst/>
            </a:prstGeom>
            <a:ln w="12700">
              <a:noFill/>
            </a:ln>
          </p:spPr>
          <p:style>
            <a:lnRef idx="0">
              <a:scrgbClr r="0" g="0" b="0"/>
            </a:lnRef>
            <a:fillRef idx="0">
              <a:scrgbClr r="0" g="0" b="0"/>
            </a:fillRef>
            <a:effectRef idx="0">
              <a:scrgbClr r="0" g="0" b="0"/>
            </a:effectRef>
            <a:fontRef idx="minor"/>
          </p:style>
          <p:txBody>
            <a:bodyPr lIns="0" tIns="0" rIns="0" bIns="0" numCol="1" spcCol="0" anchor="t" anchorCtr="1">
              <a:noAutofit/>
            </a:bodyPr>
            <a:lstStyle/>
            <a:p>
              <a:pPr marL="110160" indent="-110160">
                <a:lnSpc>
                  <a:spcPct val="100000"/>
                </a:lnSpc>
                <a:buClr>
                  <a:srgbClr val="001F67"/>
                </a:buClr>
                <a:buFont typeface="Symbol" charset="2"/>
                <a:buChar char=""/>
              </a:pPr>
              <a:r>
                <a:rPr lang="it-IT" sz="1100" b="0" strike="noStrike" spc="-1">
                  <a:solidFill>
                    <a:srgbClr val="001F67"/>
                  </a:solidFill>
                  <a:latin typeface="Gilroy Regular"/>
                  <a:ea typeface="Gilroy Regular"/>
                </a:rPr>
                <a:t>cardiovascolare</a:t>
              </a:r>
              <a:endParaRPr lang="it-IT" sz="1100" b="0" strike="noStrike" spc="-1">
                <a:latin typeface="Arial"/>
              </a:endParaRPr>
            </a:p>
            <a:p>
              <a:pPr marL="110160" indent="-110160">
                <a:lnSpc>
                  <a:spcPct val="100000"/>
                </a:lnSpc>
                <a:buClr>
                  <a:srgbClr val="001F67"/>
                </a:buClr>
                <a:buFont typeface="Symbol" charset="2"/>
                <a:buChar char=""/>
              </a:pPr>
              <a:r>
                <a:rPr lang="it-IT" sz="1100" b="0" strike="noStrike" spc="-1">
                  <a:solidFill>
                    <a:srgbClr val="001F67"/>
                  </a:solidFill>
                  <a:latin typeface="Gilroy Regular"/>
                  <a:ea typeface="Gilroy Regular"/>
                </a:rPr>
                <a:t>immune</a:t>
              </a:r>
              <a:endParaRPr lang="it-IT" sz="1100" b="0" strike="noStrike" spc="-1">
                <a:latin typeface="Arial"/>
              </a:endParaRPr>
            </a:p>
            <a:p>
              <a:pPr marL="110160" indent="-110160">
                <a:lnSpc>
                  <a:spcPct val="100000"/>
                </a:lnSpc>
                <a:buClr>
                  <a:srgbClr val="001F67"/>
                </a:buClr>
                <a:buFont typeface="Symbol" charset="2"/>
                <a:buChar char=""/>
              </a:pPr>
              <a:r>
                <a:rPr lang="it-IT" sz="1100" b="0" strike="noStrike" spc="-1">
                  <a:solidFill>
                    <a:srgbClr val="001F67"/>
                  </a:solidFill>
                  <a:latin typeface="Gilroy Regular"/>
                  <a:ea typeface="Gilroy Regular"/>
                </a:rPr>
                <a:t>nervoso</a:t>
              </a:r>
              <a:endParaRPr lang="it-IT" sz="1100" b="0" strike="noStrike" spc="-1">
                <a:latin typeface="Arial"/>
              </a:endParaRPr>
            </a:p>
            <a:p>
              <a:pPr marL="110160" indent="-110160">
                <a:lnSpc>
                  <a:spcPct val="100000"/>
                </a:lnSpc>
                <a:buClr>
                  <a:srgbClr val="001F67"/>
                </a:buClr>
                <a:buFont typeface="Symbol" charset="2"/>
                <a:buChar char=""/>
              </a:pPr>
              <a:r>
                <a:rPr lang="it-IT" sz="1100" b="0" strike="noStrike" spc="-1">
                  <a:solidFill>
                    <a:srgbClr val="001F67"/>
                  </a:solidFill>
                  <a:latin typeface="Gilroy Regular"/>
                  <a:ea typeface="Gilroy Regular"/>
                </a:rPr>
                <a:t>muscolo-scheletrico</a:t>
              </a:r>
              <a:endParaRPr lang="it-IT" sz="1100" b="0" strike="noStrike" spc="-1">
                <a:latin typeface="Arial"/>
              </a:endParaRPr>
            </a:p>
            <a:p>
              <a:pPr marL="110160" indent="-110160">
                <a:lnSpc>
                  <a:spcPct val="100000"/>
                </a:lnSpc>
                <a:buClr>
                  <a:srgbClr val="001F67"/>
                </a:buClr>
                <a:buFont typeface="Symbol" charset="2"/>
                <a:buChar char=""/>
              </a:pPr>
              <a:r>
                <a:rPr lang="it-IT" sz="1100" b="0" strike="noStrike" spc="-1">
                  <a:solidFill>
                    <a:srgbClr val="001F67"/>
                  </a:solidFill>
                  <a:latin typeface="Gilroy Regular"/>
                  <a:ea typeface="Gilroy Regular"/>
                </a:rPr>
                <a:t>pelle</a:t>
              </a:r>
              <a:endParaRPr lang="it-IT" sz="1100" b="0" strike="noStrike" spc="-1">
                <a:latin typeface="Arial"/>
              </a:endParaRPr>
            </a:p>
          </p:txBody>
        </p:sp>
        <p:sp>
          <p:nvSpPr>
            <p:cNvPr id="66" name="01"/>
            <p:cNvSpPr/>
            <p:nvPr/>
          </p:nvSpPr>
          <p:spPr>
            <a:xfrm>
              <a:off x="393480" y="1993680"/>
              <a:ext cx="1270080" cy="1270080"/>
            </a:xfrm>
            <a:prstGeom prst="line">
              <a:avLst/>
            </a:prstGeom>
            <a:ln w="12700">
              <a:noFill/>
            </a:ln>
          </p:spPr>
          <p:style>
            <a:lnRef idx="0">
              <a:scrgbClr r="0" g="0" b="0"/>
            </a:lnRef>
            <a:fillRef idx="0">
              <a:scrgbClr r="0" g="0" b="0"/>
            </a:fillRef>
            <a:effectRef idx="0">
              <a:scrgbClr r="0" g="0" b="0"/>
            </a:effectRef>
            <a:fontRef idx="minor"/>
          </p:style>
          <p:txBody>
            <a:bodyPr lIns="0" tIns="0" rIns="0" bIns="0" numCol="1" spcCol="0" anchor="t" anchorCtr="1">
              <a:noAutofit/>
            </a:bodyPr>
            <a:lstStyle/>
            <a:p>
              <a:pPr>
                <a:lnSpc>
                  <a:spcPct val="100000"/>
                </a:lnSpc>
                <a:buNone/>
                <a:tabLst>
                  <a:tab pos="0" algn="l"/>
                </a:tabLst>
              </a:pPr>
              <a:r>
                <a:rPr lang="it-IT" sz="4000" b="0" strike="noStrike" spc="-1" dirty="0">
                  <a:solidFill>
                    <a:srgbClr val="001F67"/>
                  </a:solidFill>
                  <a:latin typeface="Gilroy Bold"/>
                  <a:ea typeface="Gilroy Bold"/>
                </a:rPr>
                <a:t>01</a:t>
              </a:r>
              <a:endParaRPr lang="it-IT" sz="4000" b="0" strike="noStrike" spc="-1" dirty="0">
                <a:latin typeface="Arial"/>
              </a:endParaRPr>
            </a:p>
          </p:txBody>
        </p:sp>
        <p:sp>
          <p:nvSpPr>
            <p:cNvPr id="67" name="02"/>
            <p:cNvSpPr/>
            <p:nvPr/>
          </p:nvSpPr>
          <p:spPr>
            <a:xfrm>
              <a:off x="3143160" y="1993680"/>
              <a:ext cx="1270080" cy="1270080"/>
            </a:xfrm>
            <a:prstGeom prst="line">
              <a:avLst/>
            </a:prstGeom>
            <a:ln w="12700">
              <a:noFill/>
            </a:ln>
          </p:spPr>
          <p:style>
            <a:lnRef idx="0">
              <a:scrgbClr r="0" g="0" b="0"/>
            </a:lnRef>
            <a:fillRef idx="0">
              <a:scrgbClr r="0" g="0" b="0"/>
            </a:fillRef>
            <a:effectRef idx="0">
              <a:scrgbClr r="0" g="0" b="0"/>
            </a:effectRef>
            <a:fontRef idx="minor"/>
          </p:style>
          <p:txBody>
            <a:bodyPr lIns="0" tIns="0" rIns="0" bIns="0" numCol="1" spcCol="0" anchor="t" anchorCtr="1">
              <a:noAutofit/>
            </a:bodyPr>
            <a:lstStyle/>
            <a:p>
              <a:pPr>
                <a:lnSpc>
                  <a:spcPct val="100000"/>
                </a:lnSpc>
                <a:buNone/>
                <a:tabLst>
                  <a:tab pos="0" algn="l"/>
                </a:tabLst>
              </a:pPr>
              <a:r>
                <a:rPr lang="it-IT" sz="4000" b="0" strike="noStrike" spc="-1">
                  <a:solidFill>
                    <a:srgbClr val="001F67"/>
                  </a:solidFill>
                  <a:latin typeface="Gilroy Bold"/>
                  <a:ea typeface="Gilroy Bold"/>
                </a:rPr>
                <a:t>02</a:t>
              </a:r>
              <a:endParaRPr lang="it-IT" sz="4000" b="0" strike="noStrike" spc="-1">
                <a:latin typeface="Arial"/>
              </a:endParaRPr>
            </a:p>
          </p:txBody>
        </p:sp>
        <p:sp>
          <p:nvSpPr>
            <p:cNvPr id="68" name="03"/>
            <p:cNvSpPr/>
            <p:nvPr/>
          </p:nvSpPr>
          <p:spPr>
            <a:xfrm>
              <a:off x="5892480" y="1993680"/>
              <a:ext cx="1270080" cy="1270080"/>
            </a:xfrm>
            <a:prstGeom prst="line">
              <a:avLst/>
            </a:prstGeom>
            <a:ln w="12700">
              <a:noFill/>
            </a:ln>
          </p:spPr>
          <p:style>
            <a:lnRef idx="0">
              <a:scrgbClr r="0" g="0" b="0"/>
            </a:lnRef>
            <a:fillRef idx="0">
              <a:scrgbClr r="0" g="0" b="0"/>
            </a:fillRef>
            <a:effectRef idx="0">
              <a:scrgbClr r="0" g="0" b="0"/>
            </a:effectRef>
            <a:fontRef idx="minor"/>
          </p:style>
          <p:txBody>
            <a:bodyPr lIns="0" tIns="0" rIns="0" bIns="0" numCol="1" spcCol="0" anchor="t" anchorCtr="1">
              <a:noAutofit/>
            </a:bodyPr>
            <a:lstStyle/>
            <a:p>
              <a:pPr>
                <a:lnSpc>
                  <a:spcPct val="100000"/>
                </a:lnSpc>
                <a:buNone/>
                <a:tabLst>
                  <a:tab pos="0" algn="l"/>
                </a:tabLst>
              </a:pPr>
              <a:r>
                <a:rPr lang="it-IT" sz="4000" b="0" strike="noStrike" spc="-1">
                  <a:solidFill>
                    <a:srgbClr val="001F67"/>
                  </a:solidFill>
                  <a:latin typeface="Gilroy Bold"/>
                  <a:ea typeface="Gilroy Bold"/>
                </a:rPr>
                <a:t>03</a:t>
              </a:r>
              <a:endParaRPr lang="it-IT" sz="4000" b="0" strike="noStrike" spc="-1">
                <a:latin typeface="Arial"/>
              </a:endParaRPr>
            </a:p>
          </p:txBody>
        </p:sp>
      </p:grpSp>
      <p:pic>
        <p:nvPicPr>
          <p:cNvPr id="69" name="Безымянный-1-44.png" descr="Безымянный-1-44.png"/>
          <p:cNvPicPr/>
          <p:nvPr/>
        </p:nvPicPr>
        <p:blipFill>
          <a:blip r:embed="rId4"/>
          <a:stretch/>
        </p:blipFill>
        <p:spPr>
          <a:xfrm>
            <a:off x="8026560" y="4815360"/>
            <a:ext cx="786960" cy="137880"/>
          </a:xfrm>
          <a:prstGeom prst="rect">
            <a:avLst/>
          </a:prstGeom>
          <a:ln w="1270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86AE3"/>
        </a:solidFill>
        <a:effectLst/>
      </p:bgPr>
    </p:bg>
    <p:spTree>
      <p:nvGrpSpPr>
        <p:cNvPr id="1" name=""/>
        <p:cNvGrpSpPr/>
        <p:nvPr/>
      </p:nvGrpSpPr>
      <p:grpSpPr>
        <a:xfrm>
          <a:off x="0" y="0"/>
          <a:ext cx="0" cy="0"/>
          <a:chOff x="0" y="0"/>
          <a:chExt cx="0" cy="0"/>
        </a:xfrm>
      </p:grpSpPr>
      <p:pic>
        <p:nvPicPr>
          <p:cNvPr id="70" name="shutterstock_1148454926.jpg" descr="shutterstock_1148454926.jpg"/>
          <p:cNvPicPr/>
          <p:nvPr/>
        </p:nvPicPr>
        <p:blipFill>
          <a:blip r:embed="rId3"/>
          <a:stretch/>
        </p:blipFill>
        <p:spPr>
          <a:xfrm>
            <a:off x="0" y="0"/>
            <a:ext cx="9143640" cy="5143320"/>
          </a:xfrm>
          <a:prstGeom prst="rect">
            <a:avLst/>
          </a:prstGeom>
          <a:ln w="12700">
            <a:noFill/>
          </a:ln>
        </p:spPr>
      </p:pic>
      <p:pic>
        <p:nvPicPr>
          <p:cNvPr id="71" name="CCI_logo_new_Монтажная область 1.png" descr="CCI_logo_new_Монтажная область 1.png"/>
          <p:cNvPicPr/>
          <p:nvPr/>
        </p:nvPicPr>
        <p:blipFill>
          <a:blip r:embed="rId4"/>
          <a:stretch/>
        </p:blipFill>
        <p:spPr>
          <a:xfrm>
            <a:off x="8013600" y="4782600"/>
            <a:ext cx="812520" cy="203400"/>
          </a:xfrm>
          <a:prstGeom prst="rect">
            <a:avLst/>
          </a:prstGeom>
          <a:ln w="12700">
            <a:noFill/>
          </a:ln>
        </p:spPr>
      </p:pic>
      <p:sp>
        <p:nvSpPr>
          <p:cNvPr id="72" name="ЭПК и ДГК омега-3  поддерживают:"/>
          <p:cNvSpPr/>
          <p:nvPr/>
        </p:nvSpPr>
        <p:spPr>
          <a:xfrm>
            <a:off x="406440" y="433080"/>
            <a:ext cx="7424640" cy="3704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buNone/>
              <a:tabLst>
                <a:tab pos="0" algn="l"/>
              </a:tabLst>
            </a:pPr>
            <a:r>
              <a:rPr lang="it-IT" sz="2700" b="0" strike="noStrike" spc="-1" dirty="0">
                <a:solidFill>
                  <a:srgbClr val="001445"/>
                </a:solidFill>
                <a:latin typeface="Gilroy Bold"/>
                <a:ea typeface="Gilroy Bold"/>
              </a:rPr>
              <a:t>Gli Omega-3 EPA e DHA mantengono:    </a:t>
            </a:r>
            <a:endParaRPr lang="it-IT" sz="2700" b="0" strike="noStrike" spc="-1" dirty="0">
              <a:latin typeface="Arial"/>
            </a:endParaRPr>
          </a:p>
        </p:txBody>
      </p:sp>
      <p:pic>
        <p:nvPicPr>
          <p:cNvPr id="73" name="Безымянный-1-06.png" descr="Безымянный-1-06.png"/>
          <p:cNvPicPr/>
          <p:nvPr/>
        </p:nvPicPr>
        <p:blipFill>
          <a:blip r:embed="rId5"/>
          <a:stretch/>
        </p:blipFill>
        <p:spPr>
          <a:xfrm>
            <a:off x="406440" y="1337040"/>
            <a:ext cx="444240" cy="443880"/>
          </a:xfrm>
          <a:prstGeom prst="rect">
            <a:avLst/>
          </a:prstGeom>
          <a:ln w="12700">
            <a:noFill/>
          </a:ln>
        </p:spPr>
      </p:pic>
      <p:sp>
        <p:nvSpPr>
          <p:cNvPr id="74" name="оптимальное артериальное давление"/>
          <p:cNvSpPr/>
          <p:nvPr/>
        </p:nvSpPr>
        <p:spPr>
          <a:xfrm>
            <a:off x="924480" y="1432440"/>
            <a:ext cx="4663080" cy="22860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buNone/>
              <a:tabLst>
                <a:tab pos="0" algn="l"/>
              </a:tabLst>
            </a:pPr>
            <a:r>
              <a:rPr lang="it-IT" sz="1500" b="0" strike="noStrike" spc="-1">
                <a:solidFill>
                  <a:srgbClr val="001445"/>
                </a:solidFill>
                <a:latin typeface="Gilroy Regular"/>
                <a:ea typeface="Gilroy Regular"/>
              </a:rPr>
              <a:t>una pressione sanguigna ottimale</a:t>
            </a:r>
            <a:endParaRPr lang="it-IT" sz="1500" b="0" strike="noStrike" spc="-1">
              <a:latin typeface="Arial"/>
            </a:endParaRPr>
          </a:p>
        </p:txBody>
      </p:sp>
      <p:sp>
        <p:nvSpPr>
          <p:cNvPr id="75" name="[1,2]"/>
          <p:cNvSpPr/>
          <p:nvPr/>
        </p:nvSpPr>
        <p:spPr>
          <a:xfrm>
            <a:off x="3919320" y="1309680"/>
            <a:ext cx="280080" cy="1519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buNone/>
              <a:tabLst>
                <a:tab pos="0" algn="l"/>
              </a:tabLst>
            </a:pPr>
            <a:r>
              <a:rPr lang="it-IT" sz="1000" b="0" strike="noStrike" spc="-1">
                <a:solidFill>
                  <a:srgbClr val="001445"/>
                </a:solidFill>
                <a:latin typeface="Helvetica Neue"/>
                <a:ea typeface="Helvetica Neue"/>
              </a:rPr>
              <a:t>[1,2]</a:t>
            </a:r>
            <a:endParaRPr lang="it-IT" sz="1000" b="0" strike="noStrike" spc="-1">
              <a:latin typeface="Arial"/>
            </a:endParaRPr>
          </a:p>
        </p:txBody>
      </p:sp>
      <p:pic>
        <p:nvPicPr>
          <p:cNvPr id="76" name="Безымянный-1-07.png" descr="Безымянный-1-07.png"/>
          <p:cNvPicPr/>
          <p:nvPr/>
        </p:nvPicPr>
        <p:blipFill>
          <a:blip r:embed="rId6"/>
          <a:stretch/>
        </p:blipFill>
        <p:spPr>
          <a:xfrm>
            <a:off x="406440" y="1891800"/>
            <a:ext cx="444240" cy="445320"/>
          </a:xfrm>
          <a:prstGeom prst="rect">
            <a:avLst/>
          </a:prstGeom>
          <a:ln w="12700">
            <a:noFill/>
          </a:ln>
        </p:spPr>
      </p:pic>
      <p:sp>
        <p:nvSpPr>
          <p:cNvPr id="77" name="нормальную работу органов зрения"/>
          <p:cNvSpPr/>
          <p:nvPr/>
        </p:nvSpPr>
        <p:spPr>
          <a:xfrm>
            <a:off x="924480" y="1987560"/>
            <a:ext cx="4413600" cy="45612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buNone/>
              <a:tabLst>
                <a:tab pos="0" algn="l"/>
              </a:tabLst>
            </a:pPr>
            <a:r>
              <a:rPr lang="it-IT" sz="1500" b="0" strike="noStrike" spc="-1">
                <a:solidFill>
                  <a:srgbClr val="001445"/>
                </a:solidFill>
                <a:latin typeface="Gilroy Regular"/>
                <a:ea typeface="Gilroy Regular"/>
              </a:rPr>
              <a:t>Il normale funzionamento degli organi della vista</a:t>
            </a:r>
            <a:endParaRPr lang="it-IT" sz="1500" b="0" strike="noStrike" spc="-1">
              <a:latin typeface="Arial"/>
            </a:endParaRPr>
          </a:p>
        </p:txBody>
      </p:sp>
      <p:sp>
        <p:nvSpPr>
          <p:cNvPr id="78" name="[3]"/>
          <p:cNvSpPr/>
          <p:nvPr/>
        </p:nvSpPr>
        <p:spPr>
          <a:xfrm flipH="1">
            <a:off x="4877280" y="1862640"/>
            <a:ext cx="238680" cy="1526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buNone/>
              <a:tabLst>
                <a:tab pos="0" algn="l"/>
              </a:tabLst>
            </a:pPr>
            <a:r>
              <a:rPr lang="it-IT" sz="1000" b="0" strike="noStrike" spc="-1">
                <a:solidFill>
                  <a:srgbClr val="001445"/>
                </a:solidFill>
                <a:latin typeface="Helvetica Neue"/>
                <a:ea typeface="Helvetica Neue"/>
              </a:rPr>
              <a:t>[3]</a:t>
            </a:r>
            <a:endParaRPr lang="it-IT" sz="1000" b="0" strike="noStrike" spc="-1">
              <a:latin typeface="Arial"/>
            </a:endParaRPr>
          </a:p>
        </p:txBody>
      </p:sp>
      <p:pic>
        <p:nvPicPr>
          <p:cNvPr id="79" name="Безымянный-1-04.png" descr="Безымянный-1-04.png"/>
          <p:cNvPicPr/>
          <p:nvPr/>
        </p:nvPicPr>
        <p:blipFill>
          <a:blip r:embed="rId7"/>
          <a:stretch/>
        </p:blipFill>
        <p:spPr>
          <a:xfrm>
            <a:off x="406440" y="2448000"/>
            <a:ext cx="444240" cy="443880"/>
          </a:xfrm>
          <a:prstGeom prst="rect">
            <a:avLst/>
          </a:prstGeom>
          <a:ln w="12700">
            <a:noFill/>
          </a:ln>
        </p:spPr>
      </p:pic>
      <p:sp>
        <p:nvSpPr>
          <p:cNvPr id="80" name="интеллектуальное развитие"/>
          <p:cNvSpPr/>
          <p:nvPr/>
        </p:nvSpPr>
        <p:spPr>
          <a:xfrm>
            <a:off x="924840" y="2543400"/>
            <a:ext cx="3506040" cy="22860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buNone/>
              <a:tabLst>
                <a:tab pos="0" algn="l"/>
              </a:tabLst>
            </a:pPr>
            <a:r>
              <a:rPr lang="it-IT" sz="1500" b="0" strike="noStrike" spc="-1">
                <a:solidFill>
                  <a:srgbClr val="001445"/>
                </a:solidFill>
                <a:latin typeface="Gilroy Regular"/>
                <a:ea typeface="Gilroy Regular"/>
              </a:rPr>
              <a:t>lo sviluppo intellettivo</a:t>
            </a:r>
            <a:endParaRPr lang="it-IT" sz="1500" b="0" strike="noStrike" spc="-1">
              <a:latin typeface="Arial"/>
            </a:endParaRPr>
          </a:p>
        </p:txBody>
      </p:sp>
      <p:sp>
        <p:nvSpPr>
          <p:cNvPr id="81" name="[4]"/>
          <p:cNvSpPr/>
          <p:nvPr/>
        </p:nvSpPr>
        <p:spPr>
          <a:xfrm>
            <a:off x="3101040" y="2468160"/>
            <a:ext cx="161280" cy="1519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buNone/>
              <a:tabLst>
                <a:tab pos="0" algn="l"/>
              </a:tabLst>
            </a:pPr>
            <a:r>
              <a:rPr lang="it-IT" sz="1000" b="0" strike="noStrike" spc="-1">
                <a:solidFill>
                  <a:srgbClr val="001445"/>
                </a:solidFill>
                <a:latin typeface="Helvetica Neue"/>
                <a:ea typeface="Helvetica Neue"/>
              </a:rPr>
              <a:t>[4]</a:t>
            </a:r>
            <a:endParaRPr lang="it-IT" sz="1000" b="0" strike="noStrike" spc="-1">
              <a:latin typeface="Arial"/>
            </a:endParaRPr>
          </a:p>
        </p:txBody>
      </p:sp>
      <p:pic>
        <p:nvPicPr>
          <p:cNvPr id="82" name="Безымянный-1-05.png" descr="Безымянный-1-05.png"/>
          <p:cNvPicPr/>
          <p:nvPr/>
        </p:nvPicPr>
        <p:blipFill>
          <a:blip r:embed="rId8"/>
          <a:stretch/>
        </p:blipFill>
        <p:spPr>
          <a:xfrm>
            <a:off x="406440" y="3003480"/>
            <a:ext cx="444240" cy="443880"/>
          </a:xfrm>
          <a:prstGeom prst="rect">
            <a:avLst/>
          </a:prstGeom>
          <a:ln w="12700">
            <a:noFill/>
          </a:ln>
        </p:spPr>
      </p:pic>
      <p:sp>
        <p:nvSpPr>
          <p:cNvPr id="83" name="эмоциональную стабильность"/>
          <p:cNvSpPr/>
          <p:nvPr/>
        </p:nvSpPr>
        <p:spPr>
          <a:xfrm>
            <a:off x="924840" y="3098880"/>
            <a:ext cx="3692160" cy="22860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buNone/>
              <a:tabLst>
                <a:tab pos="0" algn="l"/>
              </a:tabLst>
            </a:pPr>
            <a:r>
              <a:rPr lang="it-IT" sz="1500" b="0" strike="noStrike" spc="-1">
                <a:solidFill>
                  <a:srgbClr val="001445"/>
                </a:solidFill>
                <a:latin typeface="Gilroy Regular"/>
                <a:ea typeface="Gilroy Regular"/>
              </a:rPr>
              <a:t>la stabilità emozionale</a:t>
            </a:r>
            <a:endParaRPr lang="it-IT" sz="1500" b="0" strike="noStrike" spc="-1">
              <a:latin typeface="Arial"/>
            </a:endParaRPr>
          </a:p>
        </p:txBody>
      </p:sp>
      <p:sp>
        <p:nvSpPr>
          <p:cNvPr id="84" name="[4]"/>
          <p:cNvSpPr/>
          <p:nvPr/>
        </p:nvSpPr>
        <p:spPr>
          <a:xfrm>
            <a:off x="3101040" y="2950200"/>
            <a:ext cx="161280" cy="1519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buNone/>
              <a:tabLst>
                <a:tab pos="0" algn="l"/>
              </a:tabLst>
            </a:pPr>
            <a:r>
              <a:rPr lang="it-IT" sz="1000" b="0" strike="noStrike" spc="-1">
                <a:solidFill>
                  <a:srgbClr val="001445"/>
                </a:solidFill>
                <a:latin typeface="Helvetica Neue"/>
                <a:ea typeface="Helvetica Neue"/>
              </a:rPr>
              <a:t>[4]</a:t>
            </a:r>
            <a:endParaRPr lang="it-IT" sz="1000" b="0" strike="noStrike" spc="-1">
              <a:latin typeface="Arial"/>
            </a:endParaRPr>
          </a:p>
        </p:txBody>
      </p:sp>
      <p:pic>
        <p:nvPicPr>
          <p:cNvPr id="85" name="Безымянный-1-03.png" descr="Безымянный-1-03.png"/>
          <p:cNvPicPr/>
          <p:nvPr/>
        </p:nvPicPr>
        <p:blipFill>
          <a:blip r:embed="rId9"/>
          <a:stretch/>
        </p:blipFill>
        <p:spPr>
          <a:xfrm>
            <a:off x="406440" y="3558960"/>
            <a:ext cx="444240" cy="443880"/>
          </a:xfrm>
          <a:prstGeom prst="rect">
            <a:avLst/>
          </a:prstGeom>
          <a:ln w="12700">
            <a:noFill/>
          </a:ln>
        </p:spPr>
      </p:pic>
      <p:sp>
        <p:nvSpPr>
          <p:cNvPr id="86" name="крепкий иммунитет"/>
          <p:cNvSpPr/>
          <p:nvPr/>
        </p:nvSpPr>
        <p:spPr>
          <a:xfrm>
            <a:off x="924840" y="3654360"/>
            <a:ext cx="2442600" cy="22860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buNone/>
              <a:tabLst>
                <a:tab pos="0" algn="l"/>
              </a:tabLst>
            </a:pPr>
            <a:r>
              <a:rPr lang="it-IT" sz="1500" b="0" strike="noStrike" spc="-1">
                <a:solidFill>
                  <a:srgbClr val="001445"/>
                </a:solidFill>
                <a:latin typeface="Gilroy Regular"/>
                <a:ea typeface="Gilroy Regular"/>
              </a:rPr>
              <a:t>difese immunitarie forti</a:t>
            </a:r>
            <a:endParaRPr lang="it-IT" sz="1500" b="0" strike="noStrike" spc="-1">
              <a:latin typeface="Arial"/>
            </a:endParaRPr>
          </a:p>
        </p:txBody>
      </p:sp>
      <p:sp>
        <p:nvSpPr>
          <p:cNvPr id="87" name="[5]"/>
          <p:cNvSpPr/>
          <p:nvPr/>
        </p:nvSpPr>
        <p:spPr>
          <a:xfrm>
            <a:off x="2948760" y="3558960"/>
            <a:ext cx="161280" cy="1519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buNone/>
              <a:tabLst>
                <a:tab pos="0" algn="l"/>
              </a:tabLst>
            </a:pPr>
            <a:r>
              <a:rPr lang="it-IT" sz="1000" b="0" strike="noStrike" spc="-1">
                <a:solidFill>
                  <a:srgbClr val="001445"/>
                </a:solidFill>
                <a:latin typeface="Helvetica Neue"/>
                <a:ea typeface="Helvetica Neue"/>
              </a:rPr>
              <a:t>[5]</a:t>
            </a:r>
            <a:endParaRPr lang="it-IT" sz="1000" b="0" strike="noStrike" spc="-1">
              <a:latin typeface="Arial"/>
            </a:endParaRPr>
          </a:p>
        </p:txBody>
      </p:sp>
      <p:pic>
        <p:nvPicPr>
          <p:cNvPr id="88" name="Безымянный-1-02.png" descr="Безымянный-1-02.png"/>
          <p:cNvPicPr/>
          <p:nvPr/>
        </p:nvPicPr>
        <p:blipFill>
          <a:blip r:embed="rId10"/>
          <a:stretch/>
        </p:blipFill>
        <p:spPr>
          <a:xfrm>
            <a:off x="406440" y="4113720"/>
            <a:ext cx="444240" cy="445320"/>
          </a:xfrm>
          <a:prstGeom prst="rect">
            <a:avLst/>
          </a:prstGeom>
          <a:ln w="12700">
            <a:noFill/>
          </a:ln>
        </p:spPr>
      </p:pic>
      <p:sp>
        <p:nvSpPr>
          <p:cNvPr id="89" name="здоровье кожи"/>
          <p:cNvSpPr/>
          <p:nvPr/>
        </p:nvSpPr>
        <p:spPr>
          <a:xfrm>
            <a:off x="924480" y="4209480"/>
            <a:ext cx="1870560" cy="45612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buNone/>
              <a:tabLst>
                <a:tab pos="0" algn="l"/>
              </a:tabLst>
            </a:pPr>
            <a:r>
              <a:rPr lang="it-IT" sz="1500" b="0" strike="noStrike" spc="-1">
                <a:solidFill>
                  <a:srgbClr val="001445"/>
                </a:solidFill>
                <a:latin typeface="Gilroy Regular"/>
                <a:ea typeface="Gilroy Regular"/>
              </a:rPr>
              <a:t>la pelle in buona salute</a:t>
            </a:r>
            <a:endParaRPr lang="it-IT" sz="1500" b="0" strike="noStrike" spc="-1">
              <a:latin typeface="Arial"/>
            </a:endParaRPr>
          </a:p>
        </p:txBody>
      </p:sp>
      <p:sp>
        <p:nvSpPr>
          <p:cNvPr id="90" name="[6]"/>
          <p:cNvSpPr/>
          <p:nvPr/>
        </p:nvSpPr>
        <p:spPr>
          <a:xfrm>
            <a:off x="2976480" y="4100760"/>
            <a:ext cx="161280" cy="1519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buNone/>
              <a:tabLst>
                <a:tab pos="0" algn="l"/>
              </a:tabLst>
            </a:pPr>
            <a:r>
              <a:rPr lang="it-IT" sz="1000" b="0" strike="noStrike" spc="-1">
                <a:solidFill>
                  <a:srgbClr val="001445"/>
                </a:solidFill>
                <a:latin typeface="Helvetica Neue"/>
                <a:ea typeface="Helvetica Neue"/>
              </a:rPr>
              <a:t>[6]</a:t>
            </a:r>
            <a:endParaRPr lang="it-IT" sz="1000" b="0" strike="noStrike" spc="-1">
              <a:latin typeface="Arial"/>
            </a:endParaRPr>
          </a:p>
        </p:txBody>
      </p:sp>
      <p:sp>
        <p:nvSpPr>
          <p:cNvPr id="91"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001445"/>
                </a:solidFill>
                <a:latin typeface="Gilroy Bold"/>
                <a:ea typeface="Gilroy Bold"/>
              </a:rPr>
              <a:t>O!Mega-3 TG</a:t>
            </a:r>
            <a:endParaRPr lang="it-IT" sz="1200" b="0" strike="noStrike" spc="-1">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86AE3"/>
        </a:solidFill>
        <a:effectLst/>
      </p:bgPr>
    </p:bg>
    <p:spTree>
      <p:nvGrpSpPr>
        <p:cNvPr id="1" name=""/>
        <p:cNvGrpSpPr/>
        <p:nvPr/>
      </p:nvGrpSpPr>
      <p:grpSpPr>
        <a:xfrm>
          <a:off x="0" y="0"/>
          <a:ext cx="0" cy="0"/>
          <a:chOff x="0" y="0"/>
          <a:chExt cx="0" cy="0"/>
        </a:xfrm>
      </p:grpSpPr>
      <p:pic>
        <p:nvPicPr>
          <p:cNvPr id="92" name="Slide 16_9 - 8 (1).jpg" descr="Slide 16_9 - 8 (1).jpg"/>
          <p:cNvPicPr/>
          <p:nvPr/>
        </p:nvPicPr>
        <p:blipFill>
          <a:blip r:embed="rId3"/>
          <a:srcRect t="11451" r="11545" b="94"/>
          <a:stretch/>
        </p:blipFill>
        <p:spPr>
          <a:xfrm>
            <a:off x="0" y="0"/>
            <a:ext cx="9143640" cy="5143320"/>
          </a:xfrm>
          <a:prstGeom prst="rect">
            <a:avLst/>
          </a:prstGeom>
          <a:ln w="12700">
            <a:noFill/>
          </a:ln>
        </p:spPr>
      </p:pic>
      <p:sp>
        <p:nvSpPr>
          <p:cNvPr id="93" name="В большинстве стран мира люди потребляют недостаточно ЭПК и ДГК"/>
          <p:cNvSpPr/>
          <p:nvPr/>
        </p:nvSpPr>
        <p:spPr>
          <a:xfrm>
            <a:off x="360360" y="383760"/>
            <a:ext cx="9803520" cy="7405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buNone/>
              <a:tabLst>
                <a:tab pos="0" algn="l"/>
              </a:tabLst>
            </a:pPr>
            <a:r>
              <a:rPr lang="it-IT" sz="2700" b="0" strike="noStrike" spc="-1" dirty="0">
                <a:solidFill>
                  <a:srgbClr val="001445"/>
                </a:solidFill>
                <a:latin typeface="Gilroy Bold"/>
                <a:ea typeface="Gilroy Bold"/>
              </a:rPr>
              <a:t>Nella maggior parte dei paesi del mondo le persone </a:t>
            </a:r>
            <a:endParaRPr lang="it-IT" sz="2700" b="0" strike="noStrike" spc="-1" dirty="0">
              <a:latin typeface="Arial"/>
            </a:endParaRPr>
          </a:p>
          <a:p>
            <a:pPr>
              <a:lnSpc>
                <a:spcPct val="90000"/>
              </a:lnSpc>
              <a:buNone/>
              <a:tabLst>
                <a:tab pos="0" algn="l"/>
              </a:tabLst>
            </a:pPr>
            <a:r>
              <a:rPr lang="it-IT" sz="2700" b="0" strike="noStrike" spc="-1" dirty="0">
                <a:solidFill>
                  <a:srgbClr val="001445"/>
                </a:solidFill>
                <a:latin typeface="Gilroy Bold"/>
                <a:ea typeface="Gilroy Bold"/>
              </a:rPr>
              <a:t>non consumano abbastanza EPA e DHA</a:t>
            </a:r>
            <a:endParaRPr lang="it-IT" sz="2700" b="0" strike="noStrike" spc="-1" dirty="0">
              <a:latin typeface="Arial"/>
            </a:endParaRPr>
          </a:p>
        </p:txBody>
      </p:sp>
      <p:sp>
        <p:nvSpPr>
          <p:cNvPr id="94"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001445"/>
                </a:solidFill>
                <a:latin typeface="Gilroy Bold"/>
                <a:ea typeface="Gilroy Bold"/>
              </a:rPr>
              <a:t>O!Mega-3 TG</a:t>
            </a:r>
            <a:endParaRPr lang="it-IT" sz="1200" b="0" strike="noStrike" spc="-1">
              <a:latin typeface="Arial"/>
            </a:endParaRPr>
          </a:p>
        </p:txBody>
      </p:sp>
      <p:sp>
        <p:nvSpPr>
          <p:cNvPr id="95" name="Их нехватка может привести к:"/>
          <p:cNvSpPr/>
          <p:nvPr/>
        </p:nvSpPr>
        <p:spPr>
          <a:xfrm>
            <a:off x="419040" y="1419840"/>
            <a:ext cx="4663080" cy="22860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buNone/>
              <a:tabLst>
                <a:tab pos="0" algn="l"/>
              </a:tabLst>
            </a:pPr>
            <a:r>
              <a:rPr lang="it-IT" sz="1500" b="0" strike="noStrike" spc="-1">
                <a:solidFill>
                  <a:srgbClr val="001445"/>
                </a:solidFill>
                <a:latin typeface="Gilroy Bold"/>
                <a:ea typeface="Gilroy Bold"/>
              </a:rPr>
              <a:t>La loro carenza può portare a:</a:t>
            </a:r>
            <a:endParaRPr lang="it-IT" sz="1500" b="0" strike="noStrike" spc="-1">
              <a:latin typeface="Arial"/>
            </a:endParaRPr>
          </a:p>
        </p:txBody>
      </p:sp>
      <p:grpSp>
        <p:nvGrpSpPr>
          <p:cNvPr id="96" name="Группа"/>
          <p:cNvGrpSpPr/>
          <p:nvPr/>
        </p:nvGrpSpPr>
        <p:grpSpPr>
          <a:xfrm>
            <a:off x="406440" y="2420640"/>
            <a:ext cx="3476880" cy="456840"/>
            <a:chOff x="406440" y="2420640"/>
            <a:chExt cx="3476880" cy="456840"/>
          </a:xfrm>
        </p:grpSpPr>
        <p:sp>
          <p:nvSpPr>
            <p:cNvPr id="97" name="снижению зрения и появлению сухости глаз"/>
            <p:cNvSpPr/>
            <p:nvPr/>
          </p:nvSpPr>
          <p:spPr>
            <a:xfrm>
              <a:off x="924480" y="2420640"/>
              <a:ext cx="2958840" cy="4568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numCol="1" spcCol="0" anchor="t">
              <a:spAutoFit/>
            </a:bodyPr>
            <a:lstStyle/>
            <a:p>
              <a:pPr>
                <a:lnSpc>
                  <a:spcPct val="100000"/>
                </a:lnSpc>
                <a:buNone/>
                <a:tabLst>
                  <a:tab pos="0" algn="l"/>
                </a:tabLst>
              </a:pPr>
              <a:r>
                <a:rPr lang="it-IT" sz="1500" b="0" strike="noStrike" spc="-1" dirty="0">
                  <a:solidFill>
                    <a:srgbClr val="001445"/>
                  </a:solidFill>
                  <a:latin typeface="Gilroy Regular"/>
                  <a:ea typeface="Gilroy Regular"/>
                </a:rPr>
                <a:t>diminuzione della vista e secchezza oculare</a:t>
              </a:r>
              <a:endParaRPr lang="it-IT" sz="1500" b="0" strike="noStrike" spc="-1" dirty="0">
                <a:latin typeface="Arial"/>
              </a:endParaRPr>
            </a:p>
          </p:txBody>
        </p:sp>
        <p:pic>
          <p:nvPicPr>
            <p:cNvPr id="98" name="Безымянный-1-19.png" descr="Безымянный-1-19.png"/>
            <p:cNvPicPr/>
            <p:nvPr/>
          </p:nvPicPr>
          <p:blipFill>
            <a:blip r:embed="rId4"/>
            <a:srcRect t="36" b="36"/>
            <a:stretch/>
          </p:blipFill>
          <p:spPr>
            <a:xfrm>
              <a:off x="406440" y="2433600"/>
              <a:ext cx="444240" cy="443880"/>
            </a:xfrm>
            <a:prstGeom prst="rect">
              <a:avLst/>
            </a:prstGeom>
            <a:ln w="12700">
              <a:noFill/>
            </a:ln>
          </p:spPr>
        </p:pic>
      </p:grpSp>
      <p:grpSp>
        <p:nvGrpSpPr>
          <p:cNvPr id="99" name="Группа"/>
          <p:cNvGrpSpPr/>
          <p:nvPr/>
        </p:nvGrpSpPr>
        <p:grpSpPr>
          <a:xfrm>
            <a:off x="406440" y="2989440"/>
            <a:ext cx="2989440" cy="684360"/>
            <a:chOff x="406440" y="2989440"/>
            <a:chExt cx="2989440" cy="684360"/>
          </a:xfrm>
        </p:grpSpPr>
        <p:sp>
          <p:nvSpPr>
            <p:cNvPr id="100" name="нарушению памяти  и концентрации внимания"/>
            <p:cNvSpPr/>
            <p:nvPr/>
          </p:nvSpPr>
          <p:spPr>
            <a:xfrm>
              <a:off x="953280" y="2989440"/>
              <a:ext cx="2442600" cy="684360"/>
            </a:xfrm>
            <a:prstGeom prst="rect">
              <a:avLst/>
            </a:prstGeom>
            <a:noFill/>
            <a:ln w="12700">
              <a:noFill/>
            </a:ln>
          </p:spPr>
          <p:style>
            <a:lnRef idx="0">
              <a:scrgbClr r="0" g="0" b="0"/>
            </a:lnRef>
            <a:fillRef idx="0">
              <a:scrgbClr r="0" g="0" b="0"/>
            </a:fillRef>
            <a:effectRef idx="0">
              <a:scrgbClr r="0" g="0" b="0"/>
            </a:effectRef>
            <a:fontRef idx="minor"/>
          </p:style>
          <p:txBody>
            <a:bodyPr lIns="0" tIns="0" rIns="0" bIns="0" numCol="1" spcCol="0" anchor="t">
              <a:spAutoFit/>
            </a:bodyPr>
            <a:lstStyle/>
            <a:p>
              <a:pPr>
                <a:lnSpc>
                  <a:spcPct val="100000"/>
                </a:lnSpc>
                <a:buNone/>
                <a:tabLst>
                  <a:tab pos="0" algn="l"/>
                </a:tabLst>
              </a:pPr>
              <a:r>
                <a:rPr lang="it-IT" sz="1500" b="0" strike="noStrike" spc="-1" dirty="0">
                  <a:solidFill>
                    <a:srgbClr val="001445"/>
                  </a:solidFill>
                  <a:latin typeface="Gilroy Regular"/>
                  <a:ea typeface="Gilroy Regular"/>
                </a:rPr>
                <a:t>memoria e concentrazione compromesse</a:t>
              </a:r>
              <a:endParaRPr lang="it-IT" sz="1500" b="0" strike="noStrike" spc="-1" dirty="0">
                <a:latin typeface="Arial"/>
              </a:endParaRPr>
            </a:p>
          </p:txBody>
        </p:sp>
        <p:pic>
          <p:nvPicPr>
            <p:cNvPr id="101" name="Безымянный-1-17.png" descr="Безымянный-1-17.png"/>
            <p:cNvPicPr/>
            <p:nvPr/>
          </p:nvPicPr>
          <p:blipFill>
            <a:blip r:embed="rId5"/>
            <a:srcRect t="36" b="36"/>
            <a:stretch/>
          </p:blipFill>
          <p:spPr>
            <a:xfrm>
              <a:off x="406440" y="2994120"/>
              <a:ext cx="444240" cy="443880"/>
            </a:xfrm>
            <a:prstGeom prst="rect">
              <a:avLst/>
            </a:prstGeom>
            <a:ln w="12700">
              <a:noFill/>
            </a:ln>
          </p:spPr>
        </p:pic>
      </p:grpSp>
      <p:grpSp>
        <p:nvGrpSpPr>
          <p:cNvPr id="102" name="Группа"/>
          <p:cNvGrpSpPr/>
          <p:nvPr/>
        </p:nvGrpSpPr>
        <p:grpSpPr>
          <a:xfrm>
            <a:off x="406440" y="3553920"/>
            <a:ext cx="3938760" cy="445320"/>
            <a:chOff x="406440" y="3553920"/>
            <a:chExt cx="3938760" cy="445320"/>
          </a:xfrm>
        </p:grpSpPr>
        <p:pic>
          <p:nvPicPr>
            <p:cNvPr id="103" name="Безымянный-1-15.png" descr="Безымянный-1-15.png"/>
            <p:cNvPicPr/>
            <p:nvPr/>
          </p:nvPicPr>
          <p:blipFill>
            <a:blip r:embed="rId6"/>
            <a:srcRect l="109" r="109"/>
            <a:stretch/>
          </p:blipFill>
          <p:spPr>
            <a:xfrm>
              <a:off x="406440" y="3553920"/>
              <a:ext cx="444240" cy="445320"/>
            </a:xfrm>
            <a:prstGeom prst="rect">
              <a:avLst/>
            </a:prstGeom>
            <a:ln w="12700">
              <a:noFill/>
            </a:ln>
          </p:spPr>
        </p:pic>
        <p:sp>
          <p:nvSpPr>
            <p:cNvPr id="104" name="ослаблению иммунитета  и уменьшению жизненных сил"/>
            <p:cNvSpPr/>
            <p:nvPr/>
          </p:nvSpPr>
          <p:spPr>
            <a:xfrm>
              <a:off x="953280" y="3673800"/>
              <a:ext cx="339192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500" b="0" strike="noStrike" spc="-1" dirty="0">
                  <a:solidFill>
                    <a:srgbClr val="001445"/>
                  </a:solidFill>
                  <a:latin typeface="Gilroy Regular"/>
                  <a:ea typeface="Gilroy Regular"/>
                </a:rPr>
                <a:t>immunità indebolita e ridotta vitalità</a:t>
              </a:r>
              <a:endParaRPr lang="it-IT" sz="1500" b="0" strike="noStrike" spc="-1" dirty="0">
                <a:latin typeface="Arial"/>
              </a:endParaRPr>
            </a:p>
          </p:txBody>
        </p:sp>
      </p:grpSp>
      <p:pic>
        <p:nvPicPr>
          <p:cNvPr id="105" name="Безымянный-1-44.png" descr="Безымянный-1-44.png"/>
          <p:cNvPicPr/>
          <p:nvPr/>
        </p:nvPicPr>
        <p:blipFill>
          <a:blip r:embed="rId7"/>
          <a:stretch/>
        </p:blipFill>
        <p:spPr>
          <a:xfrm>
            <a:off x="8026560" y="4815360"/>
            <a:ext cx="786960" cy="137880"/>
          </a:xfrm>
          <a:prstGeom prst="rect">
            <a:avLst/>
          </a:prstGeom>
          <a:ln w="12700">
            <a:noFill/>
          </a:ln>
        </p:spPr>
      </p:pic>
      <p:sp>
        <p:nvSpPr>
          <p:cNvPr id="106" name="[7]"/>
          <p:cNvSpPr/>
          <p:nvPr/>
        </p:nvSpPr>
        <p:spPr>
          <a:xfrm>
            <a:off x="6706113" y="827460"/>
            <a:ext cx="275400" cy="2048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buNone/>
              <a:tabLst>
                <a:tab pos="0" algn="l"/>
              </a:tabLst>
            </a:pPr>
            <a:r>
              <a:rPr lang="it-IT" sz="1500" b="0" strike="noStrike" spc="-1" dirty="0">
                <a:solidFill>
                  <a:srgbClr val="001445"/>
                </a:solidFill>
                <a:latin typeface="Gilroy Bold"/>
                <a:ea typeface="Gilroy Bold"/>
              </a:rPr>
              <a:t>[7]</a:t>
            </a:r>
            <a:endParaRPr lang="it-IT" sz="1500" b="0" strike="noStrike" spc="-1" dirty="0">
              <a:latin typeface="Arial"/>
            </a:endParaRPr>
          </a:p>
        </p:txBody>
      </p:sp>
      <p:sp>
        <p:nvSpPr>
          <p:cNvPr id="107" name="Сквиркл"/>
          <p:cNvSpPr/>
          <p:nvPr/>
        </p:nvSpPr>
        <p:spPr>
          <a:xfrm>
            <a:off x="1460520" y="4762440"/>
            <a:ext cx="1498320" cy="228240"/>
          </a:xfrm>
          <a:prstGeom prst="roundRect">
            <a:avLst>
              <a:gd name="adj" fmla="val 22222"/>
            </a:avLst>
          </a:prstGeom>
          <a:solidFill>
            <a:srgbClr val="FFFFFF">
              <a:alpha val="82000"/>
            </a:srgbClr>
          </a:solidFill>
          <a:ln w="12700">
            <a:noFill/>
          </a:ln>
        </p:spPr>
        <p:style>
          <a:lnRef idx="0">
            <a:scrgbClr r="0" g="0" b="0"/>
          </a:lnRef>
          <a:fillRef idx="0">
            <a:scrgbClr r="0" g="0" b="0"/>
          </a:fillRef>
          <a:effectRef idx="0">
            <a:scrgbClr r="0" g="0" b="0"/>
          </a:effectRef>
          <a:fontRef idx="minor"/>
        </p:style>
      </p:sp>
      <p:sp>
        <p:nvSpPr>
          <p:cNvPr id="108" name="читать исследование"/>
          <p:cNvSpPr/>
          <p:nvPr/>
        </p:nvSpPr>
        <p:spPr>
          <a:xfrm>
            <a:off x="1770120" y="4815360"/>
            <a:ext cx="879120" cy="1555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000" b="0" u="sng" strike="noStrike" spc="-1">
                <a:solidFill>
                  <a:srgbClr val="0000FF"/>
                </a:solidFill>
                <a:uFillTx/>
                <a:latin typeface="Gilroy Regular"/>
                <a:ea typeface="Gilroy Regular"/>
                <a:hlinkClick r:id="rId8"/>
              </a:rPr>
              <a:t>leggi lo studio</a:t>
            </a:r>
            <a:endParaRPr lang="it-IT" sz="1000" b="0" strike="noStrike" spc="-1">
              <a:latin typeface="Arial"/>
            </a:endParaRPr>
          </a:p>
        </p:txBody>
      </p:sp>
      <p:grpSp>
        <p:nvGrpSpPr>
          <p:cNvPr id="109" name="Группа"/>
          <p:cNvGrpSpPr/>
          <p:nvPr/>
        </p:nvGrpSpPr>
        <p:grpSpPr>
          <a:xfrm>
            <a:off x="406440" y="4115160"/>
            <a:ext cx="1521540" cy="443880"/>
            <a:chOff x="406440" y="4115160"/>
            <a:chExt cx="1521540" cy="443880"/>
          </a:xfrm>
        </p:grpSpPr>
        <p:pic>
          <p:nvPicPr>
            <p:cNvPr id="110" name="Безымянный-1 (1)-51.png" descr="Безымянный-1 (1)-51.png"/>
            <p:cNvPicPr/>
            <p:nvPr/>
          </p:nvPicPr>
          <p:blipFill>
            <a:blip r:embed="rId9"/>
            <a:srcRect t="18" b="18"/>
            <a:stretch/>
          </p:blipFill>
          <p:spPr>
            <a:xfrm>
              <a:off x="406440" y="4115160"/>
              <a:ext cx="444240" cy="443880"/>
            </a:xfrm>
            <a:prstGeom prst="rect">
              <a:avLst/>
            </a:prstGeom>
            <a:ln w="12700">
              <a:noFill/>
            </a:ln>
          </p:spPr>
        </p:pic>
        <p:sp>
          <p:nvSpPr>
            <p:cNvPr id="111" name="сухости кожи"/>
            <p:cNvSpPr/>
            <p:nvPr/>
          </p:nvSpPr>
          <p:spPr>
            <a:xfrm>
              <a:off x="919620" y="4231841"/>
              <a:ext cx="100836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500" b="0" strike="noStrike" spc="-1" dirty="0">
                  <a:solidFill>
                    <a:srgbClr val="001445"/>
                  </a:solidFill>
                  <a:latin typeface="Gilroy Regular"/>
                  <a:ea typeface="Gilroy Regular"/>
                </a:rPr>
                <a:t>pelle secca</a:t>
              </a:r>
              <a:endParaRPr lang="it-IT" sz="1500" b="0" strike="noStrike" spc="-1" dirty="0">
                <a:latin typeface="Arial"/>
              </a:endParaRPr>
            </a:p>
          </p:txBody>
        </p:sp>
      </p:grpSp>
      <p:grpSp>
        <p:nvGrpSpPr>
          <p:cNvPr id="112" name="Группа"/>
          <p:cNvGrpSpPr/>
          <p:nvPr/>
        </p:nvGrpSpPr>
        <p:grpSpPr>
          <a:xfrm>
            <a:off x="416880" y="1878480"/>
            <a:ext cx="3934440" cy="430200"/>
            <a:chOff x="416880" y="1878480"/>
            <a:chExt cx="3934440" cy="430200"/>
          </a:xfrm>
        </p:grpSpPr>
        <p:pic>
          <p:nvPicPr>
            <p:cNvPr id="113" name="Безымянный-1-18.png" descr="Безымянный-1-18.png"/>
            <p:cNvPicPr/>
            <p:nvPr/>
          </p:nvPicPr>
          <p:blipFill>
            <a:blip r:embed="rId10"/>
            <a:stretch/>
          </p:blipFill>
          <p:spPr>
            <a:xfrm>
              <a:off x="416880" y="1878480"/>
              <a:ext cx="430200" cy="430200"/>
            </a:xfrm>
            <a:prstGeom prst="rect">
              <a:avLst/>
            </a:prstGeom>
            <a:ln w="12700">
              <a:noFill/>
            </a:ln>
          </p:spPr>
        </p:pic>
        <p:sp>
          <p:nvSpPr>
            <p:cNvPr id="114" name="проблемам с сердцем и сосудами"/>
            <p:cNvSpPr/>
            <p:nvPr/>
          </p:nvSpPr>
          <p:spPr>
            <a:xfrm>
              <a:off x="947160" y="1966385"/>
              <a:ext cx="340416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500" b="0" strike="noStrike" spc="-1" dirty="0">
                  <a:solidFill>
                    <a:srgbClr val="001445"/>
                  </a:solidFill>
                  <a:latin typeface="Gilroy Regular"/>
                  <a:ea typeface="Gilroy Regular"/>
                </a:rPr>
                <a:t>problemi al cuore e ai vasi sanguigni</a:t>
              </a:r>
              <a:endParaRPr lang="it-IT" sz="1500" b="0" strike="noStrike" spc="-1" dirty="0">
                <a:latin typeface="Arial"/>
              </a:endParaRPr>
            </a:p>
          </p:txBody>
        </p:sp>
      </p:grpSp>
      <p:sp>
        <p:nvSpPr>
          <p:cNvPr id="115" name="CasellaDiTesto 2"/>
          <p:cNvSpPr/>
          <p:nvPr/>
        </p:nvSpPr>
        <p:spPr>
          <a:xfrm>
            <a:off x="11347200" y="626400"/>
            <a:ext cx="4571640" cy="303480"/>
          </a:xfrm>
          <a:prstGeom prst="rect">
            <a:avLst/>
          </a:prstGeom>
          <a:noFill/>
          <a:ln w="1270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0" algn="l"/>
              </a:tabLst>
            </a:pPr>
            <a:r>
              <a:rPr lang="it-IT" sz="1400" b="0" strike="noStrike" spc="-1">
                <a:solidFill>
                  <a:srgbClr val="000000"/>
                </a:solidFill>
                <a:latin typeface="Arial"/>
                <a:ea typeface="Arial"/>
              </a:rPr>
              <a:t>i</a:t>
            </a:r>
            <a:endParaRPr lang="it-IT" sz="1400" b="0" strike="noStrike" spc="-1">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Slide 16_9 - 6.jpg" descr="Slide 16_9 - 6.jpg"/>
          <p:cNvPicPr/>
          <p:nvPr/>
        </p:nvPicPr>
        <p:blipFill>
          <a:blip r:embed="rId2"/>
          <a:stretch/>
        </p:blipFill>
        <p:spPr>
          <a:xfrm>
            <a:off x="0" y="0"/>
            <a:ext cx="9143640" cy="5143320"/>
          </a:xfrm>
          <a:prstGeom prst="rect">
            <a:avLst/>
          </a:prstGeom>
          <a:ln w="12700">
            <a:noFill/>
          </a:ln>
        </p:spPr>
      </p:pic>
      <p:sp>
        <p:nvSpPr>
          <p:cNvPr id="117" name="Линия"/>
          <p:cNvSpPr/>
          <p:nvPr/>
        </p:nvSpPr>
        <p:spPr>
          <a:xfrm flipV="1">
            <a:off x="412560" y="1395720"/>
            <a:ext cx="8318520" cy="3240"/>
          </a:xfrm>
          <a:prstGeom prst="line">
            <a:avLst/>
          </a:prstGeom>
          <a:ln w="19050">
            <a:solidFill>
              <a:srgbClr val="001F67"/>
            </a:solidFill>
            <a:round/>
          </a:ln>
        </p:spPr>
        <p:style>
          <a:lnRef idx="0">
            <a:scrgbClr r="0" g="0" b="0"/>
          </a:lnRef>
          <a:fillRef idx="0">
            <a:scrgbClr r="0" g="0" b="0"/>
          </a:fillRef>
          <a:effectRef idx="0">
            <a:scrgbClr r="0" g="0" b="0"/>
          </a:effectRef>
          <a:fontRef idx="minor"/>
        </p:style>
      </p:sp>
      <p:sp>
        <p:nvSpPr>
          <p:cNvPr id="118" name="Современный западный рацион ≠ источник  ЭПК и ДГК"/>
          <p:cNvSpPr/>
          <p:nvPr/>
        </p:nvSpPr>
        <p:spPr>
          <a:xfrm>
            <a:off x="412560" y="430200"/>
            <a:ext cx="9172800" cy="3704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buNone/>
              <a:tabLst>
                <a:tab pos="0" algn="l"/>
              </a:tabLst>
            </a:pPr>
            <a:r>
              <a:rPr lang="it-IT" sz="2700" b="0" strike="noStrike" spc="-1" dirty="0">
                <a:solidFill>
                  <a:srgbClr val="001F67"/>
                </a:solidFill>
                <a:latin typeface="Gilroy Bold"/>
                <a:ea typeface="Gilroy Bold"/>
              </a:rPr>
              <a:t>Dieta occidentale moderna </a:t>
            </a:r>
            <a:r>
              <a:rPr lang="it-IT" sz="2700" b="0" strike="noStrike" spc="-1" dirty="0">
                <a:solidFill>
                  <a:srgbClr val="0091CE"/>
                </a:solidFill>
                <a:latin typeface="Gilroy Bold"/>
                <a:ea typeface="Gilroy Bold"/>
              </a:rPr>
              <a:t>≠</a:t>
            </a:r>
            <a:r>
              <a:rPr lang="it-IT" sz="2700" b="0" strike="noStrike" spc="-1" dirty="0">
                <a:solidFill>
                  <a:srgbClr val="001F67"/>
                </a:solidFill>
                <a:latin typeface="Gilroy Bold"/>
                <a:ea typeface="Gilroy Bold"/>
              </a:rPr>
              <a:t> Fonte di EPA e DHA</a:t>
            </a:r>
            <a:endParaRPr lang="it-IT" sz="2700" b="0" strike="noStrike" spc="-1" dirty="0">
              <a:latin typeface="Arial"/>
            </a:endParaRPr>
          </a:p>
        </p:txBody>
      </p:sp>
      <p:sp>
        <p:nvSpPr>
          <p:cNvPr id="119"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001F67"/>
                </a:solidFill>
                <a:latin typeface="Gilroy Bold"/>
                <a:ea typeface="Gilroy Bold"/>
              </a:rPr>
              <a:t>O!Mega-3 TG</a:t>
            </a:r>
            <a:endParaRPr lang="it-IT" sz="1200" b="0" strike="noStrike" spc="-1">
              <a:latin typeface="Arial"/>
            </a:endParaRPr>
          </a:p>
        </p:txBody>
      </p:sp>
      <p:sp>
        <p:nvSpPr>
          <p:cNvPr id="120" name="Рафинированные продукты"/>
          <p:cNvSpPr/>
          <p:nvPr/>
        </p:nvSpPr>
        <p:spPr>
          <a:xfrm>
            <a:off x="4903560" y="3720960"/>
            <a:ext cx="152532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gn="ctr">
              <a:lnSpc>
                <a:spcPct val="100000"/>
              </a:lnSpc>
              <a:buNone/>
              <a:tabLst>
                <a:tab pos="0" algn="l"/>
              </a:tabLst>
            </a:pPr>
            <a:r>
              <a:rPr lang="it-IT" sz="1500" b="0" strike="noStrike" spc="-1">
                <a:solidFill>
                  <a:srgbClr val="001F67"/>
                </a:solidFill>
                <a:latin typeface="Gilroy Regular"/>
                <a:ea typeface="Gilroy Regular"/>
              </a:rPr>
              <a:t>Prodotti raffinati</a:t>
            </a:r>
            <a:endParaRPr lang="it-IT" sz="1500" b="0" strike="noStrike" spc="-1">
              <a:latin typeface="Arial"/>
            </a:endParaRPr>
          </a:p>
        </p:txBody>
      </p:sp>
      <p:pic>
        <p:nvPicPr>
          <p:cNvPr id="121" name="Безымянный-1-03.png" descr="Безымянный-1-03.png"/>
          <p:cNvPicPr/>
          <p:nvPr/>
        </p:nvPicPr>
        <p:blipFill>
          <a:blip r:embed="rId3"/>
          <a:stretch/>
        </p:blipFill>
        <p:spPr>
          <a:xfrm>
            <a:off x="4790160" y="1765440"/>
            <a:ext cx="1752120" cy="1752120"/>
          </a:xfrm>
          <a:prstGeom prst="rect">
            <a:avLst/>
          </a:prstGeom>
          <a:ln w="12700">
            <a:noFill/>
          </a:ln>
        </p:spPr>
      </p:pic>
      <p:sp>
        <p:nvSpPr>
          <p:cNvPr id="122" name="Избыток твёрдых…"/>
          <p:cNvSpPr/>
          <p:nvPr/>
        </p:nvSpPr>
        <p:spPr>
          <a:xfrm>
            <a:off x="308160" y="3717818"/>
            <a:ext cx="1961640" cy="692497"/>
          </a:xfrm>
          <a:prstGeom prst="rect">
            <a:avLst/>
          </a:prstGeom>
          <a:noFill/>
          <a:ln w="12700">
            <a:noFill/>
          </a:ln>
        </p:spPr>
        <p:style>
          <a:lnRef idx="0">
            <a:scrgbClr r="0" g="0" b="0"/>
          </a:lnRef>
          <a:fillRef idx="0">
            <a:scrgbClr r="0" g="0" b="0"/>
          </a:fillRef>
          <a:effectRef idx="0">
            <a:scrgbClr r="0" g="0" b="0"/>
          </a:effectRef>
          <a:fontRef idx="minor"/>
        </p:style>
        <p:txBody>
          <a:bodyPr wrap="square" lIns="0" tIns="0" rIns="0" bIns="0" anchor="t">
            <a:spAutoFit/>
          </a:bodyPr>
          <a:lstStyle/>
          <a:p>
            <a:pPr algn="ctr">
              <a:lnSpc>
                <a:spcPct val="100000"/>
              </a:lnSpc>
              <a:buNone/>
              <a:tabLst>
                <a:tab pos="0" algn="l"/>
              </a:tabLst>
            </a:pPr>
            <a:r>
              <a:rPr lang="it-IT" sz="1500" b="0" strike="noStrike" spc="-1" dirty="0">
                <a:solidFill>
                  <a:srgbClr val="001F67"/>
                </a:solidFill>
                <a:latin typeface="Gilroy Regular"/>
                <a:ea typeface="Gilroy Regular"/>
              </a:rPr>
              <a:t>Eccesso di grassi animali </a:t>
            </a:r>
            <a:endParaRPr lang="it-IT" sz="1500" b="0" strike="noStrike" spc="-1" dirty="0">
              <a:latin typeface="Arial"/>
            </a:endParaRPr>
          </a:p>
          <a:p>
            <a:pPr algn="ctr">
              <a:lnSpc>
                <a:spcPct val="100000"/>
              </a:lnSpc>
              <a:buNone/>
              <a:tabLst>
                <a:tab pos="0" algn="l"/>
              </a:tabLst>
            </a:pPr>
            <a:r>
              <a:rPr lang="it-IT" sz="1500" b="0" strike="noStrike" spc="-1" dirty="0">
                <a:solidFill>
                  <a:srgbClr val="001F67"/>
                </a:solidFill>
                <a:latin typeface="Gilroy Regular"/>
                <a:ea typeface="Gilroy Regular"/>
              </a:rPr>
              <a:t>solidi</a:t>
            </a:r>
            <a:endParaRPr lang="it-IT" sz="1500" b="0" strike="noStrike" spc="-1" dirty="0">
              <a:latin typeface="Arial"/>
            </a:endParaRPr>
          </a:p>
        </p:txBody>
      </p:sp>
      <p:pic>
        <p:nvPicPr>
          <p:cNvPr id="123" name="Безымянный-1-07.png" descr="Безымянный-1-07.png"/>
          <p:cNvPicPr/>
          <p:nvPr/>
        </p:nvPicPr>
        <p:blipFill>
          <a:blip r:embed="rId4"/>
          <a:stretch/>
        </p:blipFill>
        <p:spPr>
          <a:xfrm>
            <a:off x="412920" y="1765440"/>
            <a:ext cx="1752120" cy="1752120"/>
          </a:xfrm>
          <a:prstGeom prst="rect">
            <a:avLst/>
          </a:prstGeom>
          <a:ln w="12700">
            <a:noFill/>
          </a:ln>
        </p:spPr>
      </p:pic>
      <p:sp>
        <p:nvSpPr>
          <p:cNvPr id="124" name="Избыток вредных  трансжиров"/>
          <p:cNvSpPr/>
          <p:nvPr/>
        </p:nvSpPr>
        <p:spPr>
          <a:xfrm>
            <a:off x="2397960" y="3720960"/>
            <a:ext cx="215928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gn="ctr">
              <a:lnSpc>
                <a:spcPct val="100000"/>
              </a:lnSpc>
              <a:buNone/>
              <a:tabLst>
                <a:tab pos="0" algn="l"/>
              </a:tabLst>
            </a:pPr>
            <a:r>
              <a:rPr lang="it-IT" sz="1500" b="0" strike="noStrike" spc="-1" dirty="0">
                <a:solidFill>
                  <a:srgbClr val="001F67"/>
                </a:solidFill>
                <a:latin typeface="Gilroy Regular"/>
                <a:ea typeface="Gilroy Regular"/>
              </a:rPr>
              <a:t>Eccesso di grassi trans </a:t>
            </a:r>
            <a:endParaRPr lang="it-IT" sz="1500" b="0" strike="noStrike" spc="-1" dirty="0">
              <a:latin typeface="Arial"/>
            </a:endParaRPr>
          </a:p>
        </p:txBody>
      </p:sp>
      <p:pic>
        <p:nvPicPr>
          <p:cNvPr id="125" name="Безымянный-1-08.png" descr="Безымянный-1-08.png"/>
          <p:cNvPicPr/>
          <p:nvPr/>
        </p:nvPicPr>
        <p:blipFill>
          <a:blip r:embed="rId5"/>
          <a:stretch/>
        </p:blipFill>
        <p:spPr>
          <a:xfrm>
            <a:off x="2601360" y="1765440"/>
            <a:ext cx="1752120" cy="1752120"/>
          </a:xfrm>
          <a:prstGeom prst="rect">
            <a:avLst/>
          </a:prstGeom>
          <a:ln w="12700">
            <a:noFill/>
          </a:ln>
        </p:spPr>
      </p:pic>
      <p:pic>
        <p:nvPicPr>
          <p:cNvPr id="126" name="Безымянный-1-05.png" descr="Безымянный-1-05.png"/>
          <p:cNvPicPr/>
          <p:nvPr/>
        </p:nvPicPr>
        <p:blipFill>
          <a:blip r:embed="rId6"/>
          <a:stretch/>
        </p:blipFill>
        <p:spPr>
          <a:xfrm>
            <a:off x="6978600" y="1765440"/>
            <a:ext cx="1752120" cy="1752120"/>
          </a:xfrm>
          <a:prstGeom prst="rect">
            <a:avLst/>
          </a:prstGeom>
          <a:ln w="12700">
            <a:noFill/>
          </a:ln>
        </p:spPr>
      </p:pic>
      <p:sp>
        <p:nvSpPr>
          <p:cNvPr id="127" name="Сахар"/>
          <p:cNvSpPr/>
          <p:nvPr/>
        </p:nvSpPr>
        <p:spPr>
          <a:xfrm>
            <a:off x="7430040" y="3720960"/>
            <a:ext cx="849960" cy="2286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gn="ctr">
              <a:lnSpc>
                <a:spcPct val="100000"/>
              </a:lnSpc>
              <a:buNone/>
              <a:tabLst>
                <a:tab pos="0" algn="l"/>
              </a:tabLst>
            </a:pPr>
            <a:r>
              <a:rPr lang="it-IT" sz="1500" b="0" strike="noStrike" spc="-1">
                <a:solidFill>
                  <a:srgbClr val="001F67"/>
                </a:solidFill>
                <a:latin typeface="Gilroy Regular"/>
                <a:ea typeface="Gilroy Regular"/>
              </a:rPr>
              <a:t>Zucchero</a:t>
            </a:r>
            <a:endParaRPr lang="it-IT" sz="1500" b="0" strike="noStrike" spc="-1">
              <a:latin typeface="Arial"/>
            </a:endParaRPr>
          </a:p>
        </p:txBody>
      </p:sp>
      <p:pic>
        <p:nvPicPr>
          <p:cNvPr id="128" name="Безымянный-1-44.png" descr="Безымянный-1-44.png"/>
          <p:cNvPicPr/>
          <p:nvPr/>
        </p:nvPicPr>
        <p:blipFill>
          <a:blip r:embed="rId7"/>
          <a:stretch/>
        </p:blipFill>
        <p:spPr>
          <a:xfrm>
            <a:off x="8026560" y="4815360"/>
            <a:ext cx="786960" cy="137880"/>
          </a:xfrm>
          <a:prstGeom prst="rect">
            <a:avLst/>
          </a:prstGeom>
          <a:ln w="1270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Slide 16_9 - 6.jpg" descr="Slide 16_9 - 6.jpg"/>
          <p:cNvPicPr/>
          <p:nvPr/>
        </p:nvPicPr>
        <p:blipFill>
          <a:blip r:embed="rId3"/>
          <a:stretch/>
        </p:blipFill>
        <p:spPr>
          <a:xfrm>
            <a:off x="0" y="0"/>
            <a:ext cx="9143640" cy="5143320"/>
          </a:xfrm>
          <a:prstGeom prst="rect">
            <a:avLst/>
          </a:prstGeom>
          <a:ln w="12700">
            <a:noFill/>
          </a:ln>
        </p:spPr>
      </p:pic>
      <p:pic>
        <p:nvPicPr>
          <p:cNvPr id="130" name="pexels-damir-mijailovic-8052735.jpg" descr="pexels-damir-mijailovic-8052735.jpg"/>
          <p:cNvPicPr/>
          <p:nvPr/>
        </p:nvPicPr>
        <p:blipFill>
          <a:blip r:embed="rId4"/>
          <a:stretch/>
        </p:blipFill>
        <p:spPr>
          <a:xfrm>
            <a:off x="5715000" y="0"/>
            <a:ext cx="3428640" cy="5143320"/>
          </a:xfrm>
          <a:prstGeom prst="rect">
            <a:avLst/>
          </a:prstGeom>
          <a:ln w="12700">
            <a:noFill/>
          </a:ln>
        </p:spPr>
      </p:pic>
      <p:pic>
        <p:nvPicPr>
          <p:cNvPr id="131" name="CCI_logo_new_Монтажная область 1.png" descr="CCI_logo_new_Монтажная область 1.png"/>
          <p:cNvPicPr/>
          <p:nvPr/>
        </p:nvPicPr>
        <p:blipFill>
          <a:blip r:embed="rId5"/>
          <a:stretch/>
        </p:blipFill>
        <p:spPr>
          <a:xfrm>
            <a:off x="8013600" y="4782600"/>
            <a:ext cx="812520" cy="203400"/>
          </a:xfrm>
          <a:prstGeom prst="rect">
            <a:avLst/>
          </a:prstGeom>
          <a:ln w="12700">
            <a:noFill/>
          </a:ln>
        </p:spPr>
      </p:pic>
      <p:sp>
        <p:nvSpPr>
          <p:cNvPr id="132" name="Даже те, кто регулярно  ест рыбу, могут испытывать недостаток ЭПК и ДГК"/>
          <p:cNvSpPr/>
          <p:nvPr/>
        </p:nvSpPr>
        <p:spPr>
          <a:xfrm>
            <a:off x="406440" y="406440"/>
            <a:ext cx="5574960" cy="147996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0000"/>
              </a:lnSpc>
              <a:buNone/>
              <a:tabLst>
                <a:tab pos="0" algn="l"/>
              </a:tabLst>
            </a:pPr>
            <a:r>
              <a:rPr lang="it-IT" sz="2700" b="0" strike="noStrike" spc="-1">
                <a:solidFill>
                  <a:srgbClr val="001F67"/>
                </a:solidFill>
                <a:latin typeface="Gilroy Bold"/>
                <a:ea typeface="Gilroy Bold"/>
              </a:rPr>
              <a:t>Anche coloro che mangiano regolarmente pesce possono presentare carenze di EPA e DHA</a:t>
            </a:r>
            <a:endParaRPr lang="it-IT" sz="2700" b="0" strike="noStrike" spc="-1">
              <a:latin typeface="Arial"/>
            </a:endParaRPr>
          </a:p>
        </p:txBody>
      </p:sp>
      <p:sp>
        <p:nvSpPr>
          <p:cNvPr id="133"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001F67"/>
                </a:solidFill>
                <a:latin typeface="Gilroy Bold"/>
                <a:ea typeface="Gilroy Bold"/>
              </a:rPr>
              <a:t>O!Mega-3 TG</a:t>
            </a:r>
            <a:endParaRPr lang="it-IT" sz="1200" b="0" strike="noStrike" spc="-1">
              <a:latin typeface="Arial"/>
            </a:endParaRPr>
          </a:p>
        </p:txBody>
      </p:sp>
      <p:grpSp>
        <p:nvGrpSpPr>
          <p:cNvPr id="134" name="Группа"/>
          <p:cNvGrpSpPr/>
          <p:nvPr/>
        </p:nvGrpSpPr>
        <p:grpSpPr>
          <a:xfrm>
            <a:off x="3113460" y="2127420"/>
            <a:ext cx="2916720" cy="1777860"/>
            <a:chOff x="2777040" y="2127420"/>
            <a:chExt cx="2916720" cy="1777860"/>
          </a:xfrm>
        </p:grpSpPr>
        <p:sp>
          <p:nvSpPr>
            <p:cNvPr id="135" name="Искусственно выращенная  рыба обычно содержит  мало ЭПК и ДГК  из-за промышленных  кормов, бедных омега-3"/>
            <p:cNvSpPr/>
            <p:nvPr/>
          </p:nvSpPr>
          <p:spPr>
            <a:xfrm>
              <a:off x="2777040" y="3174840"/>
              <a:ext cx="2916720" cy="7304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200" b="0" strike="noStrike" spc="-1">
                  <a:solidFill>
                    <a:srgbClr val="001F67"/>
                  </a:solidFill>
                  <a:latin typeface="Gilroy Bold"/>
                  <a:ea typeface="Gilroy Bold"/>
                </a:rPr>
                <a:t>I pesci d'allevamento presentano </a:t>
              </a:r>
              <a:endParaRPr lang="it-IT" sz="1200" b="0" strike="noStrike" spc="-1">
                <a:latin typeface="Arial"/>
              </a:endParaRPr>
            </a:p>
            <a:p>
              <a:pPr>
                <a:lnSpc>
                  <a:spcPct val="100000"/>
                </a:lnSpc>
                <a:buNone/>
                <a:tabLst>
                  <a:tab pos="0" algn="l"/>
                </a:tabLst>
              </a:pPr>
              <a:r>
                <a:rPr lang="it-IT" sz="1200" b="0" strike="noStrike" spc="-1">
                  <a:solidFill>
                    <a:srgbClr val="001F67"/>
                  </a:solidFill>
                  <a:latin typeface="Gilroy Bold"/>
                  <a:ea typeface="Gilroy Bold"/>
                </a:rPr>
                <a:t>generalmente un basso contenuto </a:t>
              </a:r>
              <a:endParaRPr lang="it-IT" sz="1200" b="0" strike="noStrike" spc="-1">
                <a:latin typeface="Arial"/>
              </a:endParaRPr>
            </a:p>
            <a:p>
              <a:pPr>
                <a:lnSpc>
                  <a:spcPct val="100000"/>
                </a:lnSpc>
                <a:buNone/>
                <a:tabLst>
                  <a:tab pos="0" algn="l"/>
                </a:tabLst>
              </a:pPr>
              <a:r>
                <a:rPr lang="it-IT" sz="1200" b="0" strike="noStrike" spc="-1">
                  <a:solidFill>
                    <a:srgbClr val="001F67"/>
                  </a:solidFill>
                  <a:latin typeface="Gilroy Bold"/>
                  <a:ea typeface="Gilroy Bold"/>
                </a:rPr>
                <a:t>di EPA e DHA a causa dei mangimi </a:t>
              </a:r>
              <a:endParaRPr lang="it-IT" sz="1200" b="0" strike="noStrike" spc="-1">
                <a:latin typeface="Arial"/>
              </a:endParaRPr>
            </a:p>
            <a:p>
              <a:pPr>
                <a:lnSpc>
                  <a:spcPct val="100000"/>
                </a:lnSpc>
                <a:buNone/>
                <a:tabLst>
                  <a:tab pos="0" algn="l"/>
                </a:tabLst>
              </a:pPr>
              <a:r>
                <a:rPr lang="it-IT" sz="1200" b="0" strike="noStrike" spc="-1">
                  <a:solidFill>
                    <a:srgbClr val="001F67"/>
                  </a:solidFill>
                  <a:latin typeface="Gilroy Bold"/>
                  <a:ea typeface="Gilroy Bold"/>
                </a:rPr>
                <a:t>industriali poveri di Omega-3</a:t>
              </a:r>
              <a:endParaRPr lang="it-IT" sz="1200" b="0" strike="noStrike" spc="-1">
                <a:latin typeface="Arial"/>
              </a:endParaRPr>
            </a:p>
          </p:txBody>
        </p:sp>
        <p:pic>
          <p:nvPicPr>
            <p:cNvPr id="136" name="Безымянный-1-48.png" descr="Безымянный-1-48.png"/>
            <p:cNvPicPr/>
            <p:nvPr/>
          </p:nvPicPr>
          <p:blipFill>
            <a:blip r:embed="rId6"/>
            <a:stretch/>
          </p:blipFill>
          <p:spPr>
            <a:xfrm>
              <a:off x="3450730" y="2127420"/>
              <a:ext cx="888480" cy="888480"/>
            </a:xfrm>
            <a:prstGeom prst="rect">
              <a:avLst/>
            </a:prstGeom>
            <a:ln w="12700">
              <a:noFill/>
            </a:ln>
          </p:spPr>
        </p:pic>
      </p:grpSp>
      <p:grpSp>
        <p:nvGrpSpPr>
          <p:cNvPr id="137" name="Группа"/>
          <p:cNvGrpSpPr/>
          <p:nvPr/>
        </p:nvGrpSpPr>
        <p:grpSpPr>
          <a:xfrm>
            <a:off x="406440" y="2095560"/>
            <a:ext cx="2942640" cy="2412000"/>
            <a:chOff x="24120" y="2095560"/>
            <a:chExt cx="2942640" cy="2412000"/>
          </a:xfrm>
        </p:grpSpPr>
        <p:pic>
          <p:nvPicPr>
            <p:cNvPr id="138" name="Безымянный-1-47.png" descr="Безымянный-1-47.png"/>
            <p:cNvPicPr/>
            <p:nvPr/>
          </p:nvPicPr>
          <p:blipFill>
            <a:blip r:embed="rId7"/>
            <a:stretch/>
          </p:blipFill>
          <p:spPr>
            <a:xfrm>
              <a:off x="438120" y="2095560"/>
              <a:ext cx="888480" cy="888480"/>
            </a:xfrm>
            <a:prstGeom prst="rect">
              <a:avLst/>
            </a:prstGeom>
            <a:ln w="12700">
              <a:noFill/>
            </a:ln>
          </p:spPr>
        </p:pic>
        <p:sp>
          <p:nvSpPr>
            <p:cNvPr id="139" name="ЭПК и ДГК богата только  холодноводная морская рыба"/>
            <p:cNvSpPr/>
            <p:nvPr/>
          </p:nvSpPr>
          <p:spPr>
            <a:xfrm>
              <a:off x="24120" y="3174840"/>
              <a:ext cx="2942640" cy="3654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200" b="0" strike="noStrike" spc="-1" dirty="0">
                  <a:solidFill>
                    <a:srgbClr val="001F67"/>
                  </a:solidFill>
                  <a:latin typeface="Gilroy Bold"/>
                  <a:ea typeface="Gilroy Bold"/>
                </a:rPr>
                <a:t>Solo i pesci marini di acqua fredda </a:t>
              </a:r>
              <a:endParaRPr lang="it-IT" sz="1200" b="0" strike="noStrike" spc="-1" dirty="0">
                <a:latin typeface="Arial"/>
              </a:endParaRPr>
            </a:p>
            <a:p>
              <a:pPr>
                <a:lnSpc>
                  <a:spcPct val="100000"/>
                </a:lnSpc>
                <a:buNone/>
                <a:tabLst>
                  <a:tab pos="0" algn="l"/>
                </a:tabLst>
              </a:pPr>
              <a:r>
                <a:rPr lang="it-IT" sz="1200" b="0" strike="noStrike" spc="-1" dirty="0">
                  <a:solidFill>
                    <a:srgbClr val="001F67"/>
                  </a:solidFill>
                  <a:latin typeface="Gilroy Bold"/>
                  <a:ea typeface="Gilroy Bold"/>
                </a:rPr>
                <a:t>sono ricchi di Omega-3 EPA e DHA </a:t>
              </a:r>
              <a:endParaRPr lang="it-IT" sz="1200" b="0" strike="noStrike" spc="-1" dirty="0">
                <a:latin typeface="Arial"/>
              </a:endParaRPr>
            </a:p>
          </p:txBody>
        </p:sp>
        <p:sp>
          <p:nvSpPr>
            <p:cNvPr id="140" name="сельдь…"/>
            <p:cNvSpPr/>
            <p:nvPr/>
          </p:nvSpPr>
          <p:spPr>
            <a:xfrm>
              <a:off x="347760" y="3670200"/>
              <a:ext cx="752760" cy="8373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marL="110160" indent="-110160">
                <a:lnSpc>
                  <a:spcPct val="100000"/>
                </a:lnSpc>
                <a:buClr>
                  <a:srgbClr val="001F67"/>
                </a:buClr>
                <a:buFont typeface="Symbol" charset="2"/>
                <a:buChar char=""/>
              </a:pPr>
              <a:r>
                <a:rPr lang="it-IT" sz="1100" b="0" strike="noStrike" spc="-1">
                  <a:solidFill>
                    <a:srgbClr val="001F67"/>
                  </a:solidFill>
                  <a:latin typeface="Gilroy Regular"/>
                  <a:ea typeface="Gilroy Regular"/>
                </a:rPr>
                <a:t>aringa</a:t>
              </a:r>
              <a:endParaRPr lang="it-IT" sz="1100" b="0" strike="noStrike" spc="-1">
                <a:latin typeface="Arial"/>
              </a:endParaRPr>
            </a:p>
            <a:p>
              <a:pPr marL="110160" indent="-110160">
                <a:lnSpc>
                  <a:spcPct val="100000"/>
                </a:lnSpc>
                <a:buClr>
                  <a:srgbClr val="001F67"/>
                </a:buClr>
                <a:buFont typeface="Symbol" charset="2"/>
                <a:buChar char=""/>
              </a:pPr>
              <a:r>
                <a:rPr lang="it-IT" sz="1100" b="0" strike="noStrike" spc="-1">
                  <a:solidFill>
                    <a:srgbClr val="001F67"/>
                  </a:solidFill>
                  <a:latin typeface="Gilroy Regular"/>
                  <a:ea typeface="Gilroy Regular"/>
                </a:rPr>
                <a:t>salmone</a:t>
              </a:r>
              <a:endParaRPr lang="it-IT" sz="1100" b="0" strike="noStrike" spc="-1">
                <a:latin typeface="Arial"/>
              </a:endParaRPr>
            </a:p>
            <a:p>
              <a:pPr marL="110160" indent="-110160">
                <a:lnSpc>
                  <a:spcPct val="100000"/>
                </a:lnSpc>
                <a:buClr>
                  <a:srgbClr val="001F67"/>
                </a:buClr>
                <a:buFont typeface="Symbol" charset="2"/>
                <a:buChar char=""/>
              </a:pPr>
              <a:r>
                <a:rPr lang="it-IT" sz="1100" b="0" strike="noStrike" spc="-1">
                  <a:solidFill>
                    <a:srgbClr val="001F67"/>
                  </a:solidFill>
                  <a:latin typeface="Gilroy Regular"/>
                  <a:ea typeface="Gilroy Regular"/>
                </a:rPr>
                <a:t>merluzzo</a:t>
              </a:r>
              <a:endParaRPr lang="it-IT" sz="1100" b="0" strike="noStrike" spc="-1">
                <a:latin typeface="Arial"/>
              </a:endParaRPr>
            </a:p>
            <a:p>
              <a:pPr marL="110160" indent="-110160">
                <a:lnSpc>
                  <a:spcPct val="100000"/>
                </a:lnSpc>
                <a:buClr>
                  <a:srgbClr val="001F67"/>
                </a:buClr>
                <a:buFont typeface="Symbol" charset="2"/>
                <a:buChar char=""/>
              </a:pPr>
              <a:r>
                <a:rPr lang="it-IT" sz="1100" b="0" strike="noStrike" spc="-1">
                  <a:solidFill>
                    <a:srgbClr val="001F67"/>
                  </a:solidFill>
                  <a:latin typeface="Gilroy Regular"/>
                  <a:ea typeface="Gilroy Regular"/>
                </a:rPr>
                <a:t>sgombro</a:t>
              </a:r>
              <a:endParaRPr lang="it-IT" sz="1100" b="0" strike="noStrike" spc="-1">
                <a:latin typeface="Arial"/>
              </a:endParaRPr>
            </a:p>
            <a:p>
              <a:pPr>
                <a:lnSpc>
                  <a:spcPct val="100000"/>
                </a:lnSpc>
                <a:buNone/>
              </a:pPr>
              <a:endParaRPr lang="it-IT" sz="1100" b="0" strike="noStrike" spc="-1">
                <a:latin typeface="Arial"/>
              </a:endParaRPr>
            </a:p>
          </p:txBody>
        </p:sp>
        <p:sp>
          <p:nvSpPr>
            <p:cNvPr id="141" name="тунец…"/>
            <p:cNvSpPr/>
            <p:nvPr/>
          </p:nvSpPr>
          <p:spPr>
            <a:xfrm>
              <a:off x="1314360" y="3670200"/>
              <a:ext cx="710280" cy="6699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marL="110160" indent="-110160">
                <a:lnSpc>
                  <a:spcPct val="100000"/>
                </a:lnSpc>
                <a:buClr>
                  <a:srgbClr val="001F67"/>
                </a:buClr>
                <a:buFont typeface="Symbol" charset="2"/>
                <a:buChar char=""/>
              </a:pPr>
              <a:r>
                <a:rPr lang="it-IT" sz="1100" b="0" strike="noStrike" spc="-1">
                  <a:solidFill>
                    <a:srgbClr val="001F67"/>
                  </a:solidFill>
                  <a:latin typeface="Gilroy Regular"/>
                  <a:ea typeface="Gilroy Regular"/>
                </a:rPr>
                <a:t>tonno</a:t>
              </a:r>
              <a:endParaRPr lang="it-IT" sz="1100" b="0" strike="noStrike" spc="-1">
                <a:latin typeface="Arial"/>
              </a:endParaRPr>
            </a:p>
            <a:p>
              <a:pPr marL="110160" indent="-110160">
                <a:lnSpc>
                  <a:spcPct val="100000"/>
                </a:lnSpc>
                <a:buClr>
                  <a:srgbClr val="001F67"/>
                </a:buClr>
                <a:buFont typeface="Symbol" charset="2"/>
                <a:buChar char=""/>
              </a:pPr>
              <a:r>
                <a:rPr lang="it-IT" sz="1100" b="0" strike="noStrike" spc="-1">
                  <a:solidFill>
                    <a:srgbClr val="001F67"/>
                  </a:solidFill>
                  <a:latin typeface="Gilroy Regular"/>
                  <a:ea typeface="Gilroy Regular"/>
                </a:rPr>
                <a:t>sardine</a:t>
              </a:r>
              <a:endParaRPr lang="it-IT" sz="1100" b="0" strike="noStrike" spc="-1">
                <a:latin typeface="Arial"/>
              </a:endParaRPr>
            </a:p>
            <a:p>
              <a:pPr marL="110160" indent="-110160">
                <a:lnSpc>
                  <a:spcPct val="100000"/>
                </a:lnSpc>
                <a:buClr>
                  <a:srgbClr val="001F67"/>
                </a:buClr>
                <a:buFont typeface="Symbol" charset="2"/>
                <a:buChar char=""/>
              </a:pPr>
              <a:r>
                <a:rPr lang="it-IT" sz="1100" b="0" strike="noStrike" spc="-1">
                  <a:solidFill>
                    <a:srgbClr val="001F67"/>
                  </a:solidFill>
                  <a:latin typeface="Gilroy Regular"/>
                  <a:ea typeface="Gilroy Regular"/>
                </a:rPr>
                <a:t>acciughe</a:t>
              </a:r>
              <a:endParaRPr lang="it-IT" sz="1100" b="0" strike="noStrike" spc="-1">
                <a:latin typeface="Arial"/>
              </a:endParaRPr>
            </a:p>
            <a:p>
              <a:pPr>
                <a:lnSpc>
                  <a:spcPct val="100000"/>
                </a:lnSpc>
                <a:buNone/>
                <a:tabLst>
                  <a:tab pos="0" algn="l"/>
                </a:tabLst>
              </a:pPr>
              <a:endParaRPr lang="it-IT" sz="1100" b="0" strike="noStrike" spc="-1">
                <a:latin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pic>
        <p:nvPicPr>
          <p:cNvPr id="142" name="shutterstock_1929654863.jpg" descr="shutterstock_1929654863.jpg"/>
          <p:cNvPicPr/>
          <p:nvPr/>
        </p:nvPicPr>
        <p:blipFill>
          <a:blip r:embed="rId2"/>
          <a:srcRect t="7985" b="7985"/>
          <a:stretch/>
        </p:blipFill>
        <p:spPr>
          <a:xfrm>
            <a:off x="3240" y="-6480"/>
            <a:ext cx="9143640" cy="5143320"/>
          </a:xfrm>
          <a:prstGeom prst="rect">
            <a:avLst/>
          </a:prstGeom>
          <a:ln w="12700">
            <a:noFill/>
          </a:ln>
        </p:spPr>
      </p:pic>
      <p:sp>
        <p:nvSpPr>
          <p:cNvPr id="143" name="Прямоугольник"/>
          <p:cNvSpPr/>
          <p:nvPr/>
        </p:nvSpPr>
        <p:spPr>
          <a:xfrm>
            <a:off x="-279360" y="-266760"/>
            <a:ext cx="9689760" cy="5651280"/>
          </a:xfrm>
          <a:prstGeom prst="rect">
            <a:avLst/>
          </a:prstGeom>
          <a:solidFill>
            <a:srgbClr val="000000">
              <a:alpha val="15000"/>
            </a:srgbClr>
          </a:solidFill>
          <a:ln w="12700">
            <a:noFill/>
          </a:ln>
        </p:spPr>
        <p:style>
          <a:lnRef idx="0">
            <a:scrgbClr r="0" g="0" b="0"/>
          </a:lnRef>
          <a:fillRef idx="0">
            <a:scrgbClr r="0" g="0" b="0"/>
          </a:fillRef>
          <a:effectRef idx="0">
            <a:scrgbClr r="0" g="0" b="0"/>
          </a:effectRef>
          <a:fontRef idx="minor"/>
        </p:style>
      </p:sp>
      <p:pic>
        <p:nvPicPr>
          <p:cNvPr id="144" name="CCI_logo_new_Монтажная область 1.png" descr="CCI_logo_new_Монтажная область 1.png"/>
          <p:cNvPicPr/>
          <p:nvPr/>
        </p:nvPicPr>
        <p:blipFill>
          <a:blip r:embed="rId3"/>
          <a:stretch/>
        </p:blipFill>
        <p:spPr>
          <a:xfrm>
            <a:off x="8013600" y="4782600"/>
            <a:ext cx="812520" cy="203400"/>
          </a:xfrm>
          <a:prstGeom prst="rect">
            <a:avLst/>
          </a:prstGeom>
          <a:ln w="12700">
            <a:noFill/>
          </a:ln>
        </p:spPr>
      </p:pic>
      <p:sp>
        <p:nvSpPr>
          <p:cNvPr id="145" name="Погружение в глубинный мир омеги…"/>
          <p:cNvSpPr/>
          <p:nvPr/>
        </p:nvSpPr>
        <p:spPr>
          <a:xfrm>
            <a:off x="406440" y="421200"/>
            <a:ext cx="7871040" cy="3294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2700" b="0" strike="noStrike" spc="-1" dirty="0">
                <a:solidFill>
                  <a:srgbClr val="FFFFFF"/>
                </a:solidFill>
                <a:latin typeface="Gilroy Bold"/>
                <a:ea typeface="Gilroy Bold"/>
              </a:rPr>
              <a:t>Tuffati nel profondo mondo degli Omega...</a:t>
            </a:r>
            <a:endParaRPr lang="it-IT" sz="2700" b="0" strike="noStrike" spc="-1" dirty="0">
              <a:latin typeface="Arial"/>
            </a:endParaRPr>
          </a:p>
        </p:txBody>
      </p:sp>
      <p:sp>
        <p:nvSpPr>
          <p:cNvPr id="146" name="Чтобы ЭПК и ДГК принесли организму максимум пользы, важно выбирать  нутриенты в лучшей форме"/>
          <p:cNvSpPr/>
          <p:nvPr/>
        </p:nvSpPr>
        <p:spPr>
          <a:xfrm>
            <a:off x="406440" y="1178280"/>
            <a:ext cx="6781320" cy="19040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buNone/>
              <a:tabLst>
                <a:tab pos="0" algn="l"/>
              </a:tabLst>
            </a:pPr>
            <a:r>
              <a:rPr lang="it-IT" sz="2500" b="0" strike="noStrike" spc="-1">
                <a:solidFill>
                  <a:srgbClr val="FFFFFF"/>
                </a:solidFill>
                <a:latin typeface="Gilroy Bold"/>
                <a:ea typeface="Gilroy Bold"/>
              </a:rPr>
              <a:t>Affinché EPA e DHA possano apportare maggiori benefici all'organismo, gli scienziati hanno escogitato dei metodi per aumentare la CONCENTRAZIONE di Omega-3.</a:t>
            </a:r>
            <a:endParaRPr lang="it-IT" sz="2500" b="0" strike="noStrike" spc="-1">
              <a:latin typeface="Arial"/>
            </a:endParaRPr>
          </a:p>
        </p:txBody>
      </p:sp>
      <p:sp>
        <p:nvSpPr>
          <p:cNvPr id="147"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FFFFFF"/>
                </a:solidFill>
                <a:latin typeface="Gilroy Bold"/>
                <a:ea typeface="Gilroy Bold"/>
              </a:rPr>
              <a:t>O!Mega-3 TG</a:t>
            </a:r>
            <a:endParaRPr lang="it-IT" sz="1200" b="0" strike="noStrike" spc="-1">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Безымянный-1_Монтажная область 1 копия.png" descr="Безымянный-1_Монтажная область 1 копия.png"/>
          <p:cNvPicPr/>
          <p:nvPr/>
        </p:nvPicPr>
        <p:blipFill>
          <a:blip r:embed="rId3"/>
          <a:srcRect t="5" b="5"/>
          <a:stretch/>
        </p:blipFill>
        <p:spPr>
          <a:xfrm>
            <a:off x="0" y="0"/>
            <a:ext cx="9143640" cy="5143320"/>
          </a:xfrm>
          <a:prstGeom prst="rect">
            <a:avLst/>
          </a:prstGeom>
          <a:ln w="12700">
            <a:noFill/>
          </a:ln>
        </p:spPr>
      </p:pic>
      <p:pic>
        <p:nvPicPr>
          <p:cNvPr id="149" name="CCI_logo_new_Монтажная область 1.png" descr="CCI_logo_new_Монтажная область 1.png"/>
          <p:cNvPicPr/>
          <p:nvPr/>
        </p:nvPicPr>
        <p:blipFill>
          <a:blip r:embed="rId4"/>
          <a:stretch/>
        </p:blipFill>
        <p:spPr>
          <a:xfrm>
            <a:off x="8013600" y="4782600"/>
            <a:ext cx="812520" cy="203400"/>
          </a:xfrm>
          <a:prstGeom prst="rect">
            <a:avLst/>
          </a:prstGeom>
          <a:ln w="12700">
            <a:noFill/>
          </a:ln>
        </p:spPr>
      </p:pic>
      <p:sp>
        <p:nvSpPr>
          <p:cNvPr id="150" name="Восстановленная триглицеридная форма —  лучший способ повысить концентрацию  ЭПК и ДГК"/>
          <p:cNvSpPr/>
          <p:nvPr/>
        </p:nvSpPr>
        <p:spPr>
          <a:xfrm>
            <a:off x="360360" y="409484"/>
            <a:ext cx="9312840" cy="3704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buNone/>
              <a:tabLst>
                <a:tab pos="0" algn="l"/>
              </a:tabLst>
            </a:pPr>
            <a:r>
              <a:rPr lang="it-IT" sz="2700" b="0" strike="noStrike" spc="-1" dirty="0">
                <a:solidFill>
                  <a:srgbClr val="FFFFFF"/>
                </a:solidFill>
                <a:latin typeface="Gilroy Bold"/>
                <a:ea typeface="Gilroy Bold"/>
              </a:rPr>
              <a:t>Come ottenere alte concentrazioni di EPA e DHA?</a:t>
            </a:r>
            <a:endParaRPr lang="it-IT" sz="2700" b="0" strike="noStrike" spc="-1" dirty="0">
              <a:latin typeface="Arial"/>
            </a:endParaRPr>
          </a:p>
        </p:txBody>
      </p:sp>
      <p:sp>
        <p:nvSpPr>
          <p:cNvPr id="151" name="O!Mega-3 TG"/>
          <p:cNvSpPr/>
          <p:nvPr/>
        </p:nvSpPr>
        <p:spPr>
          <a:xfrm>
            <a:off x="360360" y="4795560"/>
            <a:ext cx="1063440" cy="1461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buNone/>
              <a:tabLst>
                <a:tab pos="0" algn="l"/>
              </a:tabLst>
            </a:pPr>
            <a:r>
              <a:rPr lang="it-IT" sz="1200" b="1" strike="noStrike" spc="-1">
                <a:solidFill>
                  <a:srgbClr val="FFFFFF"/>
                </a:solidFill>
                <a:latin typeface="Gilroy Bold"/>
                <a:ea typeface="Gilroy Bold"/>
              </a:rPr>
              <a:t>O!Mega-3 TG</a:t>
            </a:r>
            <a:endParaRPr lang="it-IT" sz="1200" b="0" strike="noStrike" spc="-1">
              <a:latin typeface="Arial"/>
            </a:endParaRPr>
          </a:p>
        </p:txBody>
      </p:sp>
      <p:grpSp>
        <p:nvGrpSpPr>
          <p:cNvPr id="152" name="Группа"/>
          <p:cNvGrpSpPr/>
          <p:nvPr/>
        </p:nvGrpSpPr>
        <p:grpSpPr>
          <a:xfrm>
            <a:off x="242100" y="1097280"/>
            <a:ext cx="8678160" cy="3083040"/>
            <a:chOff x="-113760" y="1034640"/>
            <a:chExt cx="8678160" cy="3083040"/>
          </a:xfrm>
        </p:grpSpPr>
        <p:grpSp>
          <p:nvGrpSpPr>
            <p:cNvPr id="153" name="Группа"/>
            <p:cNvGrpSpPr/>
            <p:nvPr/>
          </p:nvGrpSpPr>
          <p:grpSpPr>
            <a:xfrm>
              <a:off x="2483280" y="2952360"/>
              <a:ext cx="2158560" cy="1164600"/>
              <a:chOff x="2483280" y="2952360"/>
              <a:chExt cx="2158560" cy="1164600"/>
            </a:xfrm>
          </p:grpSpPr>
          <p:sp>
            <p:nvSpPr>
              <p:cNvPr id="154" name="Процесс переэтерификации"/>
              <p:cNvSpPr/>
              <p:nvPr/>
            </p:nvSpPr>
            <p:spPr>
              <a:xfrm>
                <a:off x="2483280" y="2952360"/>
                <a:ext cx="2006280" cy="364680"/>
              </a:xfrm>
              <a:prstGeom prst="rect">
                <a:avLst/>
              </a:prstGeom>
              <a:noFill/>
              <a:ln w="12700">
                <a:noFill/>
              </a:ln>
            </p:spPr>
            <p:style>
              <a:lnRef idx="0">
                <a:scrgbClr r="0" g="0" b="0"/>
              </a:lnRef>
              <a:fillRef idx="0">
                <a:scrgbClr r="0" g="0" b="0"/>
              </a:fillRef>
              <a:effectRef idx="0">
                <a:scrgbClr r="0" g="0" b="0"/>
              </a:effectRef>
              <a:fontRef idx="minor"/>
            </p:style>
            <p:txBody>
              <a:bodyPr lIns="0" tIns="0" rIns="0" bIns="0" numCol="1" spcCol="0" anchor="t">
                <a:spAutoFit/>
              </a:bodyPr>
              <a:lstStyle/>
              <a:p>
                <a:pPr>
                  <a:lnSpc>
                    <a:spcPct val="100000"/>
                  </a:lnSpc>
                  <a:buNone/>
                  <a:tabLst>
                    <a:tab pos="0" algn="l"/>
                  </a:tabLst>
                </a:pPr>
                <a:r>
                  <a:rPr lang="it-IT" sz="1200" b="0" strike="noStrike" spc="-1">
                    <a:solidFill>
                      <a:srgbClr val="FEE6AF"/>
                    </a:solidFill>
                    <a:latin typeface="Gilroy Bold"/>
                    <a:ea typeface="Gilroy Bold"/>
                  </a:rPr>
                  <a:t>Processo di transesterificazione</a:t>
                </a:r>
                <a:endParaRPr lang="it-IT" sz="1200" b="0" strike="noStrike" spc="-1">
                  <a:latin typeface="Arial"/>
                </a:endParaRPr>
              </a:p>
            </p:txBody>
          </p:sp>
          <p:sp>
            <p:nvSpPr>
              <p:cNvPr id="155" name="Помогает отделить ЭПК  и ДГК от других жирных  кислот и увеличивает  их концентрацию в продукте."/>
              <p:cNvSpPr/>
              <p:nvPr/>
            </p:nvSpPr>
            <p:spPr>
              <a:xfrm>
                <a:off x="2483280" y="3447720"/>
                <a:ext cx="2158560" cy="6692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numCol="1" spcCol="0" anchor="t">
                <a:spAutoFit/>
              </a:bodyPr>
              <a:lstStyle/>
              <a:p>
                <a:pPr>
                  <a:lnSpc>
                    <a:spcPct val="100000"/>
                  </a:lnSpc>
                  <a:buNone/>
                  <a:tabLst>
                    <a:tab pos="0" algn="l"/>
                  </a:tabLst>
                </a:pPr>
                <a:r>
                  <a:rPr lang="it-IT" sz="1100" b="0" strike="noStrike" spc="-1">
                    <a:solidFill>
                      <a:srgbClr val="FFFFFF"/>
                    </a:solidFill>
                    <a:latin typeface="Gilroy Regular"/>
                    <a:ea typeface="Gilroy Regular"/>
                  </a:rPr>
                  <a:t>Aiuta a separare EPA e DHA dagli altri acidi grassi e ne </a:t>
                </a:r>
                <a:r>
                  <a:rPr lang="it-IT" sz="1100" b="0" u="sng" strike="noStrike" spc="-1">
                    <a:solidFill>
                      <a:srgbClr val="FFFFFF"/>
                    </a:solidFill>
                    <a:uFillTx/>
                    <a:latin typeface="Gilroy Regular"/>
                    <a:ea typeface="Gilroy Regular"/>
                  </a:rPr>
                  <a:t>aumenta la concentrazione nel prodotto</a:t>
                </a:r>
                <a:r>
                  <a:rPr lang="it-IT" sz="1100" b="0" strike="noStrike" spc="-1">
                    <a:solidFill>
                      <a:srgbClr val="FFFFFF"/>
                    </a:solidFill>
                    <a:latin typeface="Gilroy Regular"/>
                    <a:ea typeface="Gilroy Regular"/>
                  </a:rPr>
                  <a:t>.</a:t>
                </a:r>
                <a:endParaRPr lang="it-IT" sz="1100" b="0" strike="noStrike" spc="-1">
                  <a:latin typeface="Arial"/>
                </a:endParaRPr>
              </a:p>
            </p:txBody>
          </p:sp>
        </p:grpSp>
        <p:grpSp>
          <p:nvGrpSpPr>
            <p:cNvPr id="156" name="Группа"/>
            <p:cNvGrpSpPr/>
            <p:nvPr/>
          </p:nvGrpSpPr>
          <p:grpSpPr>
            <a:xfrm>
              <a:off x="4857480" y="2952360"/>
              <a:ext cx="2464200" cy="1165320"/>
              <a:chOff x="4857480" y="2952360"/>
              <a:chExt cx="2464200" cy="1165320"/>
            </a:xfrm>
          </p:grpSpPr>
          <p:sp>
            <p:nvSpPr>
              <p:cNvPr id="157" name="NEW! Процесс  ре-переэтерификации"/>
              <p:cNvSpPr/>
              <p:nvPr/>
            </p:nvSpPr>
            <p:spPr>
              <a:xfrm>
                <a:off x="4857480" y="2952360"/>
                <a:ext cx="2381760" cy="18288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200" b="0" strike="noStrike" spc="-1">
                    <a:solidFill>
                      <a:srgbClr val="FEE6AF"/>
                    </a:solidFill>
                    <a:latin typeface="Gilroy Bold"/>
                    <a:ea typeface="Gilroy Bold"/>
                  </a:rPr>
                  <a:t>Processo di riesterificazione</a:t>
                </a:r>
                <a:endParaRPr lang="it-IT" sz="1200" b="0" strike="noStrike" spc="-1">
                  <a:latin typeface="Arial"/>
                </a:endParaRPr>
              </a:p>
            </p:txBody>
          </p:sp>
          <p:sp>
            <p:nvSpPr>
              <p:cNvPr id="158" name="Восстанавливает форму ЭПК  и ДГК, близкую к природной,  и еще больше повышает  их концентрацию в продукте."/>
              <p:cNvSpPr/>
              <p:nvPr/>
            </p:nvSpPr>
            <p:spPr>
              <a:xfrm>
                <a:off x="5175720" y="3447720"/>
                <a:ext cx="2145960" cy="669960"/>
              </a:xfrm>
              <a:prstGeom prst="rect">
                <a:avLst/>
              </a:prstGeom>
              <a:noFill/>
              <a:ln w="12700">
                <a:noFill/>
              </a:ln>
            </p:spPr>
            <p:style>
              <a:lnRef idx="0">
                <a:scrgbClr r="0" g="0" b="0"/>
              </a:lnRef>
              <a:fillRef idx="0">
                <a:scrgbClr r="0" g="0" b="0"/>
              </a:fillRef>
              <a:effectRef idx="0">
                <a:scrgbClr r="0" g="0" b="0"/>
              </a:effectRef>
              <a:fontRef idx="minor"/>
            </p:style>
            <p:txBody>
              <a:bodyPr lIns="0" tIns="0" rIns="0" bIns="0" numCol="1" spcCol="0" anchor="t">
                <a:spAutoFit/>
              </a:bodyPr>
              <a:lstStyle/>
              <a:p>
                <a:pPr>
                  <a:lnSpc>
                    <a:spcPct val="100000"/>
                  </a:lnSpc>
                  <a:buNone/>
                  <a:tabLst>
                    <a:tab pos="0" algn="l"/>
                  </a:tabLst>
                </a:pPr>
                <a:r>
                  <a:rPr lang="it-IT" sz="1100" b="0" strike="noStrike" spc="-1">
                    <a:solidFill>
                      <a:srgbClr val="FFFFFF"/>
                    </a:solidFill>
                    <a:latin typeface="Gilroy Regular"/>
                    <a:ea typeface="Gilroy Regular"/>
                  </a:rPr>
                  <a:t>Ripristina la forma di EPA e DHA, vicino a quella naturale, e </a:t>
                </a:r>
                <a:r>
                  <a:rPr lang="it-IT" sz="1100" b="0" u="sng" strike="noStrike" spc="-1">
                    <a:solidFill>
                      <a:srgbClr val="FFFFFF"/>
                    </a:solidFill>
                    <a:uFillTx/>
                    <a:latin typeface="Gilroy Regular"/>
                    <a:ea typeface="Gilroy Regular"/>
                  </a:rPr>
                  <a:t>aumenta ulteriormente la loro concentrazione nel prodotto.</a:t>
                </a:r>
                <a:endParaRPr lang="it-IT" sz="1100" b="0" strike="noStrike" spc="-1">
                  <a:latin typeface="Arial"/>
                </a:endParaRPr>
              </a:p>
            </p:txBody>
          </p:sp>
        </p:grpSp>
        <p:grpSp>
          <p:nvGrpSpPr>
            <p:cNvPr id="159" name="Группа"/>
            <p:cNvGrpSpPr/>
            <p:nvPr/>
          </p:nvGrpSpPr>
          <p:grpSpPr>
            <a:xfrm>
              <a:off x="-113760" y="1034640"/>
              <a:ext cx="8678160" cy="3013560"/>
              <a:chOff x="-113760" y="1034640"/>
              <a:chExt cx="8678160" cy="3013560"/>
            </a:xfrm>
          </p:grpSpPr>
          <p:grpSp>
            <p:nvGrpSpPr>
              <p:cNvPr id="160" name="Группа"/>
              <p:cNvGrpSpPr/>
              <p:nvPr/>
            </p:nvGrpSpPr>
            <p:grpSpPr>
              <a:xfrm>
                <a:off x="-113760" y="1034640"/>
                <a:ext cx="8678160" cy="1767240"/>
                <a:chOff x="-113760" y="1034640"/>
                <a:chExt cx="8678160" cy="1767240"/>
              </a:xfrm>
            </p:grpSpPr>
            <p:sp>
              <p:nvSpPr>
                <p:cNvPr id="161" name="Сырье  из рыбной массы"/>
                <p:cNvSpPr/>
                <p:nvPr/>
              </p:nvSpPr>
              <p:spPr>
                <a:xfrm>
                  <a:off x="-113760" y="2253960"/>
                  <a:ext cx="1790280" cy="5479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200" b="0" strike="noStrike" spc="-1">
                      <a:solidFill>
                        <a:srgbClr val="FEE6AF"/>
                      </a:solidFill>
                      <a:latin typeface="Gilroy Bold"/>
                      <a:ea typeface="Gilroy Bold"/>
                    </a:rPr>
                    <a:t>Materia prima </a:t>
                  </a:r>
                  <a:endParaRPr lang="it-IT" sz="1200" b="0" strike="noStrike" spc="-1">
                    <a:latin typeface="Arial"/>
                  </a:endParaRPr>
                </a:p>
                <a:p>
                  <a:pPr>
                    <a:lnSpc>
                      <a:spcPct val="100000"/>
                    </a:lnSpc>
                    <a:buNone/>
                    <a:tabLst>
                      <a:tab pos="0" algn="l"/>
                    </a:tabLst>
                  </a:pPr>
                  <a:r>
                    <a:rPr lang="it-IT" sz="1200" b="0" strike="noStrike" spc="-1">
                      <a:solidFill>
                        <a:srgbClr val="FEE6AF"/>
                      </a:solidFill>
                      <a:latin typeface="Gilroy Bold"/>
                      <a:ea typeface="Gilroy Bold"/>
                    </a:rPr>
                    <a:t>proveniente da pesce</a:t>
                  </a:r>
                  <a:endParaRPr lang="it-IT" sz="1200" b="0" strike="noStrike" spc="-1">
                    <a:latin typeface="Arial"/>
                  </a:endParaRPr>
                </a:p>
                <a:p>
                  <a:pPr>
                    <a:lnSpc>
                      <a:spcPct val="100000"/>
                    </a:lnSpc>
                    <a:buNone/>
                    <a:tabLst>
                      <a:tab pos="0" algn="l"/>
                    </a:tabLst>
                  </a:pPr>
                  <a:endParaRPr lang="it-IT" sz="1200" b="0" strike="noStrike" spc="-1">
                    <a:latin typeface="Arial"/>
                  </a:endParaRPr>
                </a:p>
              </p:txBody>
            </p:sp>
            <p:grpSp>
              <p:nvGrpSpPr>
                <p:cNvPr id="162" name="Группа"/>
                <p:cNvGrpSpPr/>
                <p:nvPr/>
              </p:nvGrpSpPr>
              <p:grpSpPr>
                <a:xfrm>
                  <a:off x="1329840" y="1034640"/>
                  <a:ext cx="7234560" cy="1567440"/>
                  <a:chOff x="1329840" y="1034640"/>
                  <a:chExt cx="7234560" cy="1567440"/>
                </a:xfrm>
              </p:grpSpPr>
              <p:pic>
                <p:nvPicPr>
                  <p:cNvPr id="163" name="Безымянный-1-31.png" descr="Безымянный-1-31.png"/>
                  <p:cNvPicPr/>
                  <p:nvPr/>
                </p:nvPicPr>
                <p:blipFill>
                  <a:blip r:embed="rId5"/>
                  <a:stretch/>
                </p:blipFill>
                <p:spPr>
                  <a:xfrm>
                    <a:off x="1631160" y="1743120"/>
                    <a:ext cx="1536480" cy="858960"/>
                  </a:xfrm>
                  <a:prstGeom prst="rect">
                    <a:avLst/>
                  </a:prstGeom>
                  <a:ln w="12700">
                    <a:noFill/>
                  </a:ln>
                </p:spPr>
              </p:pic>
              <p:pic>
                <p:nvPicPr>
                  <p:cNvPr id="164" name="Безымянный-1-32.png" descr="Безымянный-1-32.png"/>
                  <p:cNvPicPr/>
                  <p:nvPr/>
                </p:nvPicPr>
                <p:blipFill>
                  <a:blip r:embed="rId6"/>
                  <a:stretch/>
                </p:blipFill>
                <p:spPr>
                  <a:xfrm>
                    <a:off x="4079520" y="1743120"/>
                    <a:ext cx="1536480" cy="650160"/>
                  </a:xfrm>
                  <a:prstGeom prst="rect">
                    <a:avLst/>
                  </a:prstGeom>
                  <a:ln w="12700">
                    <a:noFill/>
                  </a:ln>
                </p:spPr>
              </p:pic>
              <p:sp>
                <p:nvSpPr>
                  <p:cNvPr id="165" name="Жир рыб"/>
                  <p:cNvSpPr/>
                  <p:nvPr/>
                </p:nvSpPr>
                <p:spPr>
                  <a:xfrm>
                    <a:off x="1329840" y="1034640"/>
                    <a:ext cx="2349720" cy="54792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200" b="0" strike="noStrike" spc="-1" dirty="0">
                        <a:solidFill>
                          <a:srgbClr val="FEE6AF"/>
                        </a:solidFill>
                        <a:latin typeface="Gilroy Bold"/>
                        <a:ea typeface="Gilroy Bold"/>
                      </a:rPr>
                      <a:t>Olio di pesce (contiene EPA </a:t>
                    </a:r>
                    <a:endParaRPr lang="it-IT" sz="1200" b="0" strike="noStrike" spc="-1" dirty="0">
                      <a:latin typeface="Arial"/>
                    </a:endParaRPr>
                  </a:p>
                  <a:p>
                    <a:pPr>
                      <a:lnSpc>
                        <a:spcPct val="100000"/>
                      </a:lnSpc>
                      <a:buNone/>
                      <a:tabLst>
                        <a:tab pos="0" algn="l"/>
                      </a:tabLst>
                    </a:pPr>
                    <a:r>
                      <a:rPr lang="it-IT" sz="1200" b="0" strike="noStrike" spc="-1" dirty="0">
                        <a:solidFill>
                          <a:srgbClr val="FEE6AF"/>
                        </a:solidFill>
                        <a:latin typeface="Gilroy Bold"/>
                        <a:ea typeface="Gilroy Bold"/>
                      </a:rPr>
                      <a:t>e DHA in sotto forma di </a:t>
                    </a:r>
                    <a:endParaRPr lang="it-IT" sz="1200" b="0" strike="noStrike" spc="-1" dirty="0">
                      <a:latin typeface="Arial"/>
                    </a:endParaRPr>
                  </a:p>
                  <a:p>
                    <a:pPr>
                      <a:lnSpc>
                        <a:spcPct val="100000"/>
                      </a:lnSpc>
                      <a:buNone/>
                      <a:tabLst>
                        <a:tab pos="0" algn="l"/>
                      </a:tabLst>
                    </a:pPr>
                    <a:r>
                      <a:rPr lang="it-IT" sz="1200" b="0" strike="noStrike" spc="-1" dirty="0">
                        <a:solidFill>
                          <a:srgbClr val="FEE6AF"/>
                        </a:solidFill>
                        <a:latin typeface="Gilroy Bold"/>
                        <a:ea typeface="Gilroy Bold"/>
                      </a:rPr>
                      <a:t>trigliceridi naturali)</a:t>
                    </a:r>
                    <a:endParaRPr lang="it-IT" sz="1200" b="0" strike="noStrike" spc="-1" dirty="0">
                      <a:latin typeface="Arial"/>
                    </a:endParaRPr>
                  </a:p>
                </p:txBody>
              </p:sp>
              <p:sp>
                <p:nvSpPr>
                  <p:cNvPr id="166" name="ЭПК и ДГК…"/>
                  <p:cNvSpPr/>
                  <p:nvPr/>
                </p:nvSpPr>
                <p:spPr>
                  <a:xfrm>
                    <a:off x="3873960" y="1225080"/>
                    <a:ext cx="1683720" cy="3654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200" b="0" strike="noStrike" spc="-1">
                        <a:solidFill>
                          <a:srgbClr val="FEE6AF"/>
                        </a:solidFill>
                        <a:latin typeface="Gilroy Bold"/>
                        <a:ea typeface="Gilroy Bold"/>
                      </a:rPr>
                      <a:t>EPA e DHA in forma </a:t>
                    </a:r>
                    <a:endParaRPr lang="it-IT" sz="1200" b="0" strike="noStrike" spc="-1">
                      <a:latin typeface="Arial"/>
                    </a:endParaRPr>
                  </a:p>
                  <a:p>
                    <a:pPr>
                      <a:lnSpc>
                        <a:spcPct val="100000"/>
                      </a:lnSpc>
                      <a:buNone/>
                      <a:tabLst>
                        <a:tab pos="0" algn="l"/>
                      </a:tabLst>
                    </a:pPr>
                    <a:r>
                      <a:rPr lang="it-IT" sz="1200" b="0" strike="noStrike" spc="-1">
                        <a:solidFill>
                          <a:srgbClr val="FEE6AF"/>
                        </a:solidFill>
                        <a:latin typeface="Gilroy Bold"/>
                        <a:ea typeface="Gilroy Bold"/>
                      </a:rPr>
                      <a:t>di estere etilico</a:t>
                    </a:r>
                    <a:endParaRPr lang="it-IT" sz="1200" b="0" strike="noStrike" spc="-1">
                      <a:latin typeface="Arial"/>
                    </a:endParaRPr>
                  </a:p>
                </p:txBody>
              </p:sp>
              <p:sp>
                <p:nvSpPr>
                  <p:cNvPr id="167" name="ЭПК и ДГК…"/>
                  <p:cNvSpPr/>
                  <p:nvPr/>
                </p:nvSpPr>
                <p:spPr>
                  <a:xfrm>
                    <a:off x="6574320" y="1182960"/>
                    <a:ext cx="1990080" cy="36540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gn="r">
                      <a:lnSpc>
                        <a:spcPct val="100000"/>
                      </a:lnSpc>
                      <a:buNone/>
                      <a:tabLst>
                        <a:tab pos="0" algn="l"/>
                      </a:tabLst>
                    </a:pPr>
                    <a:r>
                      <a:rPr lang="it-IT" sz="1200" b="0" strike="noStrike" spc="-1">
                        <a:solidFill>
                          <a:srgbClr val="FEE6AF"/>
                        </a:solidFill>
                        <a:latin typeface="Gilroy Bold"/>
                        <a:ea typeface="Gilroy Bold"/>
                      </a:rPr>
                      <a:t>EPA e DHA in forma di </a:t>
                    </a:r>
                    <a:endParaRPr lang="it-IT" sz="1200" b="0" strike="noStrike" spc="-1">
                      <a:latin typeface="Arial"/>
                    </a:endParaRPr>
                  </a:p>
                  <a:p>
                    <a:pPr algn="r">
                      <a:lnSpc>
                        <a:spcPct val="100000"/>
                      </a:lnSpc>
                      <a:buNone/>
                      <a:tabLst>
                        <a:tab pos="0" algn="l"/>
                      </a:tabLst>
                    </a:pPr>
                    <a:r>
                      <a:rPr lang="it-IT" sz="1200" b="0" strike="noStrike" spc="-1">
                        <a:solidFill>
                          <a:srgbClr val="FEE6AF"/>
                        </a:solidFill>
                        <a:latin typeface="Gilroy Bold"/>
                        <a:ea typeface="Gilroy Bold"/>
                      </a:rPr>
                      <a:t> trigliceridi riesterificati</a:t>
                    </a:r>
                    <a:endParaRPr lang="it-IT" sz="1200" b="0" strike="noStrike" spc="-1">
                      <a:latin typeface="Arial"/>
                    </a:endParaRPr>
                  </a:p>
                </p:txBody>
              </p:sp>
              <p:pic>
                <p:nvPicPr>
                  <p:cNvPr id="168" name="Безымянный-1-42.png" descr="Безымянный-1-42.png"/>
                  <p:cNvPicPr/>
                  <p:nvPr/>
                </p:nvPicPr>
                <p:blipFill>
                  <a:blip r:embed="rId7"/>
                  <a:stretch/>
                </p:blipFill>
                <p:spPr>
                  <a:xfrm>
                    <a:off x="6801120" y="1743120"/>
                    <a:ext cx="1536480" cy="650160"/>
                  </a:xfrm>
                  <a:prstGeom prst="rect">
                    <a:avLst/>
                  </a:prstGeom>
                  <a:ln w="12700">
                    <a:noFill/>
                  </a:ln>
                </p:spPr>
              </p:pic>
            </p:grpSp>
          </p:grpSp>
          <p:pic>
            <p:nvPicPr>
              <p:cNvPr id="169" name="Безымянный-1 (1)-43.png" descr="Безымянный-1 (1)-43.png"/>
              <p:cNvPicPr/>
              <p:nvPr/>
            </p:nvPicPr>
            <p:blipFill>
              <a:blip r:embed="rId8"/>
              <a:srcRect t="30" b="30"/>
              <a:stretch/>
            </p:blipFill>
            <p:spPr>
              <a:xfrm>
                <a:off x="190440" y="2703960"/>
                <a:ext cx="8229240" cy="1344240"/>
              </a:xfrm>
              <a:prstGeom prst="rect">
                <a:avLst/>
              </a:prstGeom>
              <a:ln w="12700">
                <a:noFill/>
              </a:ln>
            </p:spPr>
          </p:pic>
        </p:grpSp>
      </p:grpSp>
      <p:grpSp>
        <p:nvGrpSpPr>
          <p:cNvPr id="170" name="Группа"/>
          <p:cNvGrpSpPr/>
          <p:nvPr/>
        </p:nvGrpSpPr>
        <p:grpSpPr>
          <a:xfrm>
            <a:off x="2077560" y="4358880"/>
            <a:ext cx="4973760" cy="421200"/>
            <a:chOff x="2077560" y="4358880"/>
            <a:chExt cx="4973760" cy="421200"/>
          </a:xfrm>
        </p:grpSpPr>
        <p:grpSp>
          <p:nvGrpSpPr>
            <p:cNvPr id="171" name="Группа"/>
            <p:cNvGrpSpPr/>
            <p:nvPr/>
          </p:nvGrpSpPr>
          <p:grpSpPr>
            <a:xfrm>
              <a:off x="2077560" y="4613040"/>
              <a:ext cx="4973760" cy="167040"/>
              <a:chOff x="2077560" y="4613040"/>
              <a:chExt cx="4973760" cy="167040"/>
            </a:xfrm>
          </p:grpSpPr>
          <p:sp>
            <p:nvSpPr>
              <p:cNvPr id="172" name="ЭПК и ДГК…"/>
              <p:cNvSpPr/>
              <p:nvPr/>
            </p:nvSpPr>
            <p:spPr>
              <a:xfrm>
                <a:off x="2077560" y="4613040"/>
                <a:ext cx="606240" cy="1670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100" b="0" strike="noStrike" spc="-1">
                    <a:solidFill>
                      <a:srgbClr val="FEE6AF"/>
                    </a:solidFill>
                    <a:latin typeface="Gilroy SemiBold Italic"/>
                    <a:ea typeface="Gilroy SemiBold Italic"/>
                  </a:rPr>
                  <a:t>15-20% </a:t>
                </a:r>
                <a:endParaRPr lang="it-IT" sz="1100" b="0" strike="noStrike" spc="-1">
                  <a:latin typeface="Arial"/>
                </a:endParaRPr>
              </a:p>
            </p:txBody>
          </p:sp>
          <p:sp>
            <p:nvSpPr>
              <p:cNvPr id="173" name="ЭПК и ДГК…"/>
              <p:cNvSpPr/>
              <p:nvPr/>
            </p:nvSpPr>
            <p:spPr>
              <a:xfrm>
                <a:off x="6632640" y="4613040"/>
                <a:ext cx="418680" cy="16704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100" b="0" strike="noStrike" spc="-1">
                    <a:solidFill>
                      <a:srgbClr val="FEE6AF"/>
                    </a:solidFill>
                    <a:latin typeface="Gilroy SemiBold Italic"/>
                    <a:ea typeface="Gilroy SemiBold Italic"/>
                  </a:rPr>
                  <a:t>&gt;60%</a:t>
                </a:r>
                <a:endParaRPr lang="it-IT" sz="1100" b="0" strike="noStrike" spc="-1">
                  <a:latin typeface="Arial"/>
                </a:endParaRPr>
              </a:p>
            </p:txBody>
          </p:sp>
        </p:grpSp>
        <p:grpSp>
          <p:nvGrpSpPr>
            <p:cNvPr id="174" name="Группа"/>
            <p:cNvGrpSpPr/>
            <p:nvPr/>
          </p:nvGrpSpPr>
          <p:grpSpPr>
            <a:xfrm>
              <a:off x="2144880" y="4358880"/>
              <a:ext cx="4872600" cy="184680"/>
              <a:chOff x="2144880" y="4358880"/>
              <a:chExt cx="4872600" cy="184680"/>
            </a:xfrm>
          </p:grpSpPr>
          <p:sp>
            <p:nvSpPr>
              <p:cNvPr id="175" name="Линия"/>
              <p:cNvSpPr/>
              <p:nvPr/>
            </p:nvSpPr>
            <p:spPr>
              <a:xfrm>
                <a:off x="2144880" y="4543560"/>
                <a:ext cx="4872600" cy="0"/>
              </a:xfrm>
              <a:prstGeom prst="line">
                <a:avLst/>
              </a:prstGeom>
              <a:ln w="10795">
                <a:solidFill>
                  <a:srgbClr val="FAE1A1"/>
                </a:solidFill>
                <a:round/>
                <a:tailEnd type="triangle" w="med" len="med"/>
              </a:ln>
            </p:spPr>
            <p:style>
              <a:lnRef idx="0">
                <a:scrgbClr r="0" g="0" b="0"/>
              </a:lnRef>
              <a:fillRef idx="0">
                <a:scrgbClr r="0" g="0" b="0"/>
              </a:fillRef>
              <a:effectRef idx="0">
                <a:scrgbClr r="0" g="0" b="0"/>
              </a:effectRef>
              <a:fontRef idx="minor"/>
            </p:style>
          </p:sp>
          <p:sp>
            <p:nvSpPr>
              <p:cNvPr id="176" name="ЭПК и ДГК…"/>
              <p:cNvSpPr/>
              <p:nvPr/>
            </p:nvSpPr>
            <p:spPr>
              <a:xfrm>
                <a:off x="4131720" y="4358880"/>
                <a:ext cx="824040" cy="167760"/>
              </a:xfrm>
              <a:prstGeom prst="rect">
                <a:avLst/>
              </a:prstGeom>
              <a:noFill/>
              <a:ln w="127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buNone/>
                  <a:tabLst>
                    <a:tab pos="0" algn="l"/>
                  </a:tabLst>
                </a:pPr>
                <a:r>
                  <a:rPr lang="it-IT" sz="1100" b="0" strike="noStrike" spc="-1">
                    <a:solidFill>
                      <a:srgbClr val="FEE6AF"/>
                    </a:solidFill>
                    <a:latin typeface="Gilroy SemiBold Italic"/>
                    <a:ea typeface="Gilroy SemiBold Italic"/>
                  </a:rPr>
                  <a:t>EPA e DHA</a:t>
                </a:r>
                <a:endParaRPr lang="it-IT" sz="1100" b="0" strike="noStrike" spc="-1">
                  <a:latin typeface="Arial"/>
                </a:endParaRPr>
              </a:p>
            </p:txBody>
          </p:sp>
        </p:gr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230</TotalTime>
  <Words>3217</Words>
  <Application>Microsoft Macintosh PowerPoint</Application>
  <PresentationFormat>Presentazione su schermo (16:9)</PresentationFormat>
  <Paragraphs>324</Paragraphs>
  <Slides>25</Slides>
  <Notes>8</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25</vt:i4>
      </vt:variant>
    </vt:vector>
  </HeadingPairs>
  <TitlesOfParts>
    <vt:vector size="35" baseType="lpstr">
      <vt:lpstr>Arial</vt:lpstr>
      <vt:lpstr>Calibri</vt:lpstr>
      <vt:lpstr>Gilroy</vt:lpstr>
      <vt:lpstr>Gilroy Bold</vt:lpstr>
      <vt:lpstr>Gilroy Regular</vt:lpstr>
      <vt:lpstr>Gilroy Semibold</vt:lpstr>
      <vt:lpstr>Helvetica Neue</vt:lpstr>
      <vt:lpstr>Symbol</vt:lpstr>
      <vt:lpstr>Times New Roman</vt:lpstr>
      <vt:lpstr>Office Theme</vt:lpstr>
      <vt:lpstr>Al ritmo della salute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Al ritmo della salute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Ритм здоровья</dc:title>
  <dc:subject/>
  <dc:creator>Елена Вермишева</dc:creator>
  <dc:description/>
  <cp:lastModifiedBy>Microsoft Office User</cp:lastModifiedBy>
  <cp:revision>28</cp:revision>
  <dcterms:modified xsi:type="dcterms:W3CDTF">2023-01-31T11:04:02Z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22</vt:i4>
  </property>
  <property fmtid="{D5CDD505-2E9C-101B-9397-08002B2CF9AE}" pid="3" name="PresentationFormat">
    <vt:lpwstr>Presentazione su schermo (16:9)</vt:lpwstr>
  </property>
  <property fmtid="{D5CDD505-2E9C-101B-9397-08002B2CF9AE}" pid="4" name="Slides">
    <vt:i4>25</vt:i4>
  </property>
</Properties>
</file>