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charts/chart4.xml" ContentType="application/vnd.openxmlformats-officedocument.drawingml.char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media/image57.png" ContentType="image/png"/>
  <Override PartName="/ppt/media/image1.png" ContentType="image/png"/>
  <Override PartName="/ppt/media/image58.png" ContentType="image/png"/>
  <Override PartName="/ppt/media/image2.png" ContentType="image/png"/>
  <Override PartName="/ppt/media/image59.png" ContentType="image/png"/>
  <Override PartName="/ppt/media/image3.png" ContentType="image/png"/>
  <Override PartName="/ppt/media/image4.png" ContentType="image/png"/>
  <Override PartName="/ppt/media/image70.png" ContentType="image/png"/>
  <Override PartName="/ppt/media/image71.png" ContentType="image/png"/>
  <Override PartName="/ppt/media/image5.png" ContentType="image/png"/>
  <Override PartName="/ppt/media/image72.png" ContentType="image/png"/>
  <Override PartName="/ppt/media/image6.png" ContentType="image/png"/>
  <Override PartName="/ppt/media/image73.png" ContentType="image/png"/>
  <Override PartName="/ppt/media/image7.png" ContentType="image/png"/>
  <Override PartName="/ppt/media/image74.png" ContentType="image/png"/>
  <Override PartName="/ppt/media/image8.png" ContentType="image/png"/>
  <Override PartName="/ppt/media/image75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38.png" ContentType="image/png"/>
  <Override PartName="/ppt/media/image39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47.png" ContentType="image/png"/>
  <Override PartName="/ppt/media/image48.png" ContentType="image/png"/>
  <Override PartName="/ppt/media/image49.png" ContentType="image/png"/>
  <Override PartName="/ppt/media/image50.png" ContentType="image/png"/>
  <Override PartName="/ppt/media/image51.png" ContentType="image/png"/>
  <Override PartName="/ppt/media/image52.png" ContentType="image/png"/>
  <Override PartName="/ppt/media/image53.png" ContentType="image/png"/>
  <Override PartName="/ppt/media/image54.png" ContentType="image/png"/>
  <Override PartName="/ppt/media/image55.png" ContentType="image/png"/>
  <Override PartName="/ppt/media/image56.png" ContentType="image/png"/>
  <Override PartName="/ppt/media/image60.png" ContentType="image/png"/>
  <Override PartName="/ppt/media/image61.png" ContentType="image/png"/>
  <Override PartName="/ppt/media/image62.png" ContentType="image/png"/>
  <Override PartName="/ppt/media/image63.png" ContentType="image/png"/>
  <Override PartName="/ppt/media/image64.png" ContentType="image/png"/>
  <Override PartName="/ppt/media/image65.png" ContentType="image/png"/>
  <Override PartName="/ppt/media/image66.png" ContentType="image/png"/>
  <Override PartName="/ppt/media/image67.png" ContentType="image/png"/>
  <Override PartName="/ppt/media/image68.png" ContentType="image/png"/>
  <Override PartName="/ppt/media/image69.png" ContentType="image/png"/>
  <Override PartName="/ppt/media/image76.png" ContentType="image/png"/>
  <Override PartName="/ppt/media/image77.png" ContentType="image/png"/>
  <Override PartName="/ppt/media/image78.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notesSlides/_rels/notesSlide2.xml.rels" ContentType="application/vnd.openxmlformats-package.relationships+xml"/>
  <Override PartName="/ppt/notesSlides/_rels/notesSlide4.xml.rels" ContentType="application/vnd.openxmlformats-package.relationships+xml"/>
  <Override PartName="/ppt/notesSlides/_rels/notesSlide8.xml.rels" ContentType="application/vnd.openxmlformats-package.relationships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8.xml" ContentType="application/vnd.openxmlformats-officedocument.presentationml.notesSlide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</p:sldIdLst>
  <p:sldSz cx="24384000" cy="13716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
</Relationships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0300820817324485"/>
          <c:y val="0.0388797033919535"/>
          <c:w val="0.964831470485505"/>
          <c:h val="0.8919284533293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Дефицит</c:v>
                </c:pt>
              </c:strCache>
            </c:strRef>
          </c:tx>
          <c:spPr>
            <a:solidFill>
              <a:srgbClr val="e13b3e"/>
            </a:solidFill>
            <a:ln w="9360">
              <a:solidFill>
                <a:srgbClr val="f9f9f9"/>
              </a:solidFill>
              <a:round/>
            </a:ln>
          </c:spPr>
          <c:invertIfNegative val="0"/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Lucida Grande"/>
                    <a:ea typeface="Lucida Grande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7"/>
                <c:pt idx="0">
                  <c:v>Австрия</c:v>
                </c:pt>
                <c:pt idx="1">
                  <c:v>Франция</c:v>
                </c:pt>
                <c:pt idx="2">
                  <c:v>Германия</c:v>
                </c:pt>
                <c:pt idx="3">
                  <c:v>Голландия</c:v>
                </c:pt>
                <c:pt idx="4">
                  <c:v>Испания</c:v>
                </c:pt>
                <c:pt idx="5">
                  <c:v>Турция</c:v>
                </c:pt>
                <c:pt idx="6">
                  <c:v>Россия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7"/>
                <c:pt idx="0">
                  <c:v>12</c:v>
                </c:pt>
                <c:pt idx="1">
                  <c:v>5</c:v>
                </c:pt>
                <c:pt idx="2">
                  <c:v>17</c:v>
                </c:pt>
                <c:pt idx="3">
                  <c:v>9</c:v>
                </c:pt>
                <c:pt idx="6">
                  <c:v>56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Недостаток</c:v>
                </c:pt>
              </c:strCache>
            </c:strRef>
          </c:tx>
          <c:spPr>
            <a:solidFill>
              <a:srgbClr val="e9c33a"/>
            </a:solidFill>
            <a:ln w="9360">
              <a:solidFill>
                <a:srgbClr val="f9f9f9"/>
              </a:solidFill>
              <a:round/>
            </a:ln>
          </c:spPr>
          <c:invertIfNegative val="0"/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Lucida Grande"/>
                    <a:ea typeface="Lucida Grande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7"/>
                <c:pt idx="0">
                  <c:v>Австрия</c:v>
                </c:pt>
                <c:pt idx="1">
                  <c:v>Франция</c:v>
                </c:pt>
                <c:pt idx="2">
                  <c:v>Германия</c:v>
                </c:pt>
                <c:pt idx="3">
                  <c:v>Голландия</c:v>
                </c:pt>
                <c:pt idx="4">
                  <c:v>Испания</c:v>
                </c:pt>
                <c:pt idx="5">
                  <c:v>Турция</c:v>
                </c:pt>
                <c:pt idx="6">
                  <c:v>Россия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7"/>
                <c:pt idx="0">
                  <c:v>38</c:v>
                </c:pt>
                <c:pt idx="1">
                  <c:v>42</c:v>
                </c:pt>
                <c:pt idx="2">
                  <c:v>57</c:v>
                </c:pt>
                <c:pt idx="3">
                  <c:v>37</c:v>
                </c:pt>
                <c:pt idx="4">
                  <c:v>32</c:v>
                </c:pt>
                <c:pt idx="5">
                  <c:v>74</c:v>
                </c:pt>
                <c:pt idx="6">
                  <c:v>84</c:v>
                </c:pt>
              </c:numCache>
            </c:numRef>
          </c:val>
        </c:ser>
        <c:gapWidth val="150"/>
        <c:overlap val="0"/>
        <c:axId val="65984460"/>
        <c:axId val="61227006"/>
      </c:barChart>
      <c:catAx>
        <c:axId val="659844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2600">
            <a:solidFill>
              <a:srgbClr val="888888"/>
            </a:solidFill>
            <a:round/>
          </a:ln>
        </c:spPr>
        <c:txPr>
          <a:bodyPr/>
          <a:lstStyle/>
          <a:p>
            <a:pPr>
              <a:defRPr b="0" sz="1800" spc="-1" strike="noStrike">
                <a:solidFill>
                  <a:srgbClr val="000000"/>
                </a:solidFill>
                <a:latin typeface="Helvetica Light"/>
                <a:ea typeface="Lucida Grande"/>
              </a:defRPr>
            </a:pPr>
          </a:p>
        </c:txPr>
        <c:crossAx val="61227006"/>
        <c:crosses val="autoZero"/>
        <c:auto val="1"/>
        <c:lblAlgn val="ctr"/>
        <c:lblOffset val="100"/>
        <c:noMultiLvlLbl val="0"/>
      </c:catAx>
      <c:valAx>
        <c:axId val="61227006"/>
        <c:scaling>
          <c:orientation val="minMax"/>
        </c:scaling>
        <c:delete val="0"/>
        <c:axPos val="l"/>
        <c:majorGridlines>
          <c:spPr>
            <a:ln w="12600">
              <a:solidFill>
                <a:srgbClr val="888888"/>
              </a:solidFill>
              <a:round/>
            </a:ln>
          </c:spPr>
        </c:majorGridlines>
        <c:numFmt formatCode="#,##0" sourceLinked="0"/>
        <c:majorTickMark val="out"/>
        <c:minorTickMark val="none"/>
        <c:tickLblPos val="nextTo"/>
        <c:spPr>
          <a:ln w="12600">
            <a:solidFill>
              <a:srgbClr val="888888"/>
            </a:solidFill>
            <a:round/>
          </a:ln>
        </c:spPr>
        <c:txPr>
          <a:bodyPr/>
          <a:lstStyle/>
          <a:p>
            <a:pPr>
              <a:defRPr b="0" sz="1800" spc="-1" strike="noStrike">
                <a:solidFill>
                  <a:srgbClr val="000000"/>
                </a:solidFill>
                <a:latin typeface="Arial"/>
                <a:ea typeface="Lucida Grande"/>
              </a:defRPr>
            </a:pPr>
          </a:p>
        </c:txPr>
        <c:crossAx val="65984460"/>
        <c:crosses val="autoZero"/>
        <c:crossBetween val="between"/>
        <c:majorUnit val="10"/>
        <c:minorUnit val="5"/>
      </c:valAx>
      <c:spPr>
        <a:noFill/>
        <a:ln w="12600">
          <a:noFill/>
        </a:ln>
      </c:spPr>
    </c:plotArea>
    <c:plotVisOnly val="1"/>
    <c:dispBlanksAs val="gap"/>
  </c:chart>
  <c:spPr>
    <a:noFill/>
    <a:ln w="9360">
      <a:noFill/>
    </a:ln>
  </c:spPr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2000" spc="-1" strike="noStrike"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1400" spc="-1" strike="noStrike">
                <a:latin typeface="Times New Roman"/>
              </a:rPr>
              <a:t>&lt;верхний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68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69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70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05497E8F-70AA-400B-9797-FE0C2D7615FF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418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6000">
              <a:lnSpc>
                <a:spcPct val="106000"/>
              </a:lnSpc>
              <a:spcAft>
                <a:spcPts val="799"/>
              </a:spcAft>
            </a:pPr>
            <a:r>
              <a:rPr b="0" lang="it-IT" sz="1800" spc="-1" strike="noStrike">
                <a:latin typeface="Calibri"/>
                <a:ea typeface="Calibri"/>
              </a:rPr>
              <a:t>Il corpo umano è un sistema molto complesso in cui tutti gli elementi sono in costante interazione. La salute e il benessere generale di una persona dipendono direttamente da quanto è ben coordinata questa continua attività. L'efficacia delle vitamine può essere potenziata da "molecole ausiliarie", o cofattori. 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6000"/>
              </a:lnSpc>
              <a:spcAft>
                <a:spcPts val="799"/>
              </a:spcAft>
            </a:pPr>
            <a:r>
              <a:rPr b="0" lang="it-IT" sz="1800" spc="-1" strike="noStrike">
                <a:latin typeface="Calibri"/>
                <a:ea typeface="Calibri"/>
              </a:rPr>
              <a:t>Si tratta di composti coinvolti nei processi biochimici. I cofattori che incidono positivamente sugli effetti della vitamina D sono: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6000"/>
              </a:lnSpc>
              <a:spcAft>
                <a:spcPts val="799"/>
              </a:spcAft>
            </a:pP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6000"/>
              </a:lnSpc>
              <a:spcAft>
                <a:spcPts val="799"/>
              </a:spcAft>
            </a:pPr>
            <a:r>
              <a:rPr b="1" lang="it-IT" sz="1800" spc="-1" strike="noStrike">
                <a:latin typeface="Calibri"/>
                <a:ea typeface="Calibri"/>
              </a:rPr>
              <a:t>Calcio. </a:t>
            </a:r>
            <a:r>
              <a:rPr b="0" lang="it-IT" sz="1800" spc="-1" strike="noStrike">
                <a:latin typeface="Calibri"/>
                <a:ea typeface="Calibri"/>
              </a:rPr>
              <a:t>La vitamina D controlla i livelli di calcio nel corpo. Il minerale è ben assorbito solo in presenza di una quantità sufficiente di vitamina D. Pertanto, queste due sostanze sono indissolubilmente legate tra loro.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6000"/>
              </a:lnSpc>
              <a:spcAft>
                <a:spcPts val="799"/>
              </a:spcAft>
            </a:pP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6000"/>
              </a:lnSpc>
              <a:spcAft>
                <a:spcPts val="799"/>
              </a:spcAft>
            </a:pPr>
            <a:r>
              <a:rPr b="1" lang="it-IT" sz="1800" spc="-1" strike="noStrike">
                <a:latin typeface="Calibri"/>
                <a:ea typeface="Calibri"/>
              </a:rPr>
              <a:t>Magnesio</a:t>
            </a:r>
            <a:r>
              <a:rPr b="0" lang="it-IT" sz="1800" spc="-1" strike="noStrike">
                <a:latin typeface="Calibri"/>
                <a:ea typeface="Calibri"/>
              </a:rPr>
              <a:t>. Svolge svariate funzioni. Ad esempio, è necessario affinché il cibo venga convertito in energia. Il magnesio è anche coinvolto nell'assorbimento di calcio, fosforo, sodio, potassio e vitamina D. La carenza di magnesio può essere reintegrata non solo con l'aiuto di integratori, ma anche includendo nella dieta alimenti come spinaci, noci, semi oleosi e cereali integrali.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6000"/>
              </a:lnSpc>
              <a:spcAft>
                <a:spcPts val="799"/>
              </a:spcAft>
            </a:pP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6000"/>
              </a:lnSpc>
              <a:spcAft>
                <a:spcPts val="799"/>
              </a:spcAft>
            </a:pPr>
            <a:r>
              <a:rPr b="1" lang="it-IT" sz="1800" spc="-1" strike="noStrike">
                <a:latin typeface="Calibri"/>
                <a:ea typeface="Calibri"/>
              </a:rPr>
              <a:t>Vitamina K. </a:t>
            </a:r>
            <a:r>
              <a:rPr b="0" lang="it-IT" sz="1800" spc="-1" strike="noStrike">
                <a:latin typeface="Calibri"/>
                <a:ea typeface="Calibri"/>
              </a:rPr>
              <a:t>Responsabile della salute delle ossa, aumenta anche la coagulazione del sangue, quindi è assolutamente necessaria per il corpo umano. Se è carente, si può semplicemente morire per il minimo infortunio. Le vitamine D e K lavorano insieme per quanto concerne il corretto sviluppo osseo. Si possono accrescere le riserve di vitamina K con alimenti quali cavoli, spinaci, fegato, uova e formaggi a pasta dura.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6000"/>
              </a:lnSpc>
              <a:spcAft>
                <a:spcPts val="799"/>
              </a:spcAft>
            </a:pP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6000"/>
              </a:lnSpc>
              <a:spcAft>
                <a:spcPts val="799"/>
              </a:spcAft>
            </a:pPr>
            <a:r>
              <a:rPr b="1" lang="it-IT" sz="1800" spc="-1" strike="noStrike">
                <a:latin typeface="Calibri"/>
                <a:ea typeface="Calibri"/>
              </a:rPr>
              <a:t>Zinco</a:t>
            </a:r>
            <a:r>
              <a:rPr b="0" lang="it-IT" sz="1800" spc="-1" strike="noStrike">
                <a:latin typeface="Calibri"/>
                <a:ea typeface="Calibri"/>
              </a:rPr>
              <a:t>. Elemento multifunzionale. Grazie al suo contributo il corpo cresce e si sviluppa, si formano nuove cellule, si combattono le infezioni e si assorbono completamente grassi, carboidrati e proteine. Lo zinco facilita anche l'assorbimento della vitamina D e aiuta il calcio a raggiungere le ossa. Si può ottenere questo elemento dalla carne, dalle verdure e da alcuni cereali.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6000"/>
              </a:lnSpc>
              <a:spcAft>
                <a:spcPts val="799"/>
              </a:spcAft>
            </a:pP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6000"/>
              </a:lnSpc>
              <a:spcAft>
                <a:spcPts val="799"/>
              </a:spcAft>
            </a:pPr>
            <a:r>
              <a:rPr b="1" lang="it-IT" sz="1800" spc="-1" strike="noStrike">
                <a:latin typeface="Calibri"/>
                <a:ea typeface="Calibri"/>
              </a:rPr>
              <a:t>Boro. </a:t>
            </a:r>
            <a:r>
              <a:rPr b="0" lang="it-IT" sz="1800" spc="-1" strike="noStrike">
                <a:latin typeface="Calibri"/>
                <a:ea typeface="Calibri"/>
              </a:rPr>
              <a:t>Benché la quantità necessaria di questa sostanza sia minima, essa è tuttavia insostituibile. Il boro è coinvolto nel metabolismo e nell'assorbimento della vitamina D. Si trova nel burro di arachidi, nel vino, nell'avocado, nell'uvetta e in alcune verdure a foglia.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6000"/>
              </a:lnSpc>
              <a:spcAft>
                <a:spcPts val="799"/>
              </a:spcAft>
            </a:pP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6000"/>
              </a:lnSpc>
              <a:spcAft>
                <a:spcPts val="799"/>
              </a:spcAft>
            </a:pPr>
            <a:r>
              <a:rPr b="1" lang="it-IT" sz="1800" spc="-1" strike="noStrike">
                <a:latin typeface="Calibri"/>
                <a:ea typeface="Calibri"/>
              </a:rPr>
              <a:t>Vitamina A (retinolo). </a:t>
            </a:r>
            <a:r>
              <a:rPr b="0" lang="it-IT" sz="1800" spc="-1" strike="noStrike">
                <a:latin typeface="Calibri"/>
                <a:ea typeface="Calibri"/>
              </a:rPr>
              <a:t>Controlla la sintesi proteica. Insieme alla vitamina D, interviene nell’attività svolta dal codice genetico. Se una persona ha una carenza di retinolo, la funzionalità della vitamina D ne risulta compromessa. La vitamina A si trova nelle carote, nel mango, nel fegato, nel burro, nel formaggio e nel latte. Il retinolo è una sostanza liposolubile e un potente antiossidante. Se viene introdotto con alimenti vegetali dovrebbe essere sempre associato ad alimenti che contengono grassi per favorire il suo assorbimento. </a:t>
            </a:r>
            <a:endParaRPr b="0" lang="ru-RU" sz="18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endParaRPr b="0" lang="ru-RU" sz="1800" spc="-1" strike="noStrike">
              <a:latin typeface="Arial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420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6000">
              <a:lnSpc>
                <a:spcPct val="106000"/>
              </a:lnSpc>
              <a:spcAft>
                <a:spcPts val="799"/>
              </a:spcAft>
            </a:pPr>
            <a:r>
              <a:rPr b="0" lang="it-IT" sz="1800" spc="-1" strike="noStrike">
                <a:latin typeface="Calibri"/>
                <a:ea typeface="Calibri"/>
              </a:rPr>
              <a:t>La vitamina D liposolubile è considerata la forma più naturale di questa vitamina. Poiché la vitamina D stessa è liposolubile, è più naturale assumerla in combinazione con l'olio di cocco. Il colecalciferolo liposolubile tende ad accumularsi nel fegato o nel tessuto adiposo, il che consente di creare nell’organismo una sorta di riserva di vitamina.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6000"/>
              </a:lnSpc>
              <a:spcAft>
                <a:spcPts val="799"/>
              </a:spcAft>
            </a:pP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6000"/>
              </a:lnSpc>
              <a:spcAft>
                <a:spcPts val="799"/>
              </a:spcAft>
            </a:pPr>
            <a:r>
              <a:rPr b="0" lang="it-IT" sz="1800" spc="-1" strike="noStrike">
                <a:latin typeface="Calibri"/>
                <a:ea typeface="Calibri"/>
              </a:rPr>
              <a:t>L'olio di cocco (MCT) è molto utilizzato in vari ambiti della vita. L’ assunzione con D-Spray sarà utile: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6000"/>
              </a:lnSpc>
              <a:spcAft>
                <a:spcPts val="799"/>
              </a:spcAft>
            </a:pP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6000"/>
              </a:lnSpc>
              <a:spcAft>
                <a:spcPts val="799"/>
              </a:spcAft>
            </a:pPr>
            <a:r>
              <a:rPr b="0" lang="it-IT" sz="1800" spc="-1" strike="noStrike">
                <a:latin typeface="Calibri"/>
                <a:ea typeface="Calibri"/>
              </a:rPr>
              <a:t>- per la perdita di peso;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6000"/>
              </a:lnSpc>
              <a:spcAft>
                <a:spcPts val="799"/>
              </a:spcAft>
            </a:pPr>
            <a:r>
              <a:rPr b="0" lang="it-IT" sz="1800" spc="-1" strike="noStrike">
                <a:latin typeface="Calibri"/>
                <a:ea typeface="Calibri"/>
              </a:rPr>
              <a:t>- in caso di disturbi della digestione;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6000"/>
              </a:lnSpc>
              <a:spcAft>
                <a:spcPts val="799"/>
              </a:spcAft>
            </a:pPr>
            <a:r>
              <a:rPr b="0" lang="it-IT" sz="1800" spc="-1" strike="noStrike">
                <a:latin typeface="Calibri"/>
                <a:ea typeface="Calibri"/>
              </a:rPr>
              <a:t>- in situazioni di immunodeficienza;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6000"/>
              </a:lnSpc>
              <a:spcAft>
                <a:spcPts val="799"/>
              </a:spcAft>
            </a:pPr>
            <a:r>
              <a:rPr b="0" lang="it-IT" sz="1800" spc="-1" strike="noStrike">
                <a:latin typeface="Calibri"/>
                <a:ea typeface="Calibri"/>
              </a:rPr>
              <a:t>- per fornire energia durante l’attività sportiva;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6000"/>
              </a:lnSpc>
              <a:spcAft>
                <a:spcPts val="799"/>
              </a:spcAft>
            </a:pPr>
            <a:r>
              <a:rPr b="0" lang="it-IT" sz="1800" spc="-1" strike="noStrike">
                <a:latin typeface="Calibri"/>
                <a:ea typeface="Calibri"/>
              </a:rPr>
              <a:t>- in presenza di disturbi cognitivi (associati alla memoria, all'attenzione, ecc.).</a:t>
            </a:r>
            <a:endParaRPr b="0" lang="ru-RU" sz="1800" spc="-1" strike="noStrike"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422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216000" indent="-216000">
              <a:lnSpc>
                <a:spcPct val="106000"/>
              </a:lnSpc>
              <a:spcAft>
                <a:spcPts val="799"/>
              </a:spcAft>
            </a:pPr>
            <a:r>
              <a:rPr b="0" lang="it-IT" sz="1800" spc="-1" strike="noStrike">
                <a:latin typeface="Calibri"/>
                <a:ea typeface="Calibri"/>
              </a:rPr>
              <a:t>La vitamina D esiste in due forme: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6000"/>
              </a:lnSpc>
              <a:spcAft>
                <a:spcPts val="799"/>
              </a:spcAft>
            </a:pP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6000"/>
              </a:lnSpc>
              <a:spcAft>
                <a:spcPts val="799"/>
              </a:spcAft>
            </a:pPr>
            <a:r>
              <a:rPr b="0" lang="it-IT" sz="1800" spc="-1" strike="noStrike">
                <a:latin typeface="Calibri"/>
                <a:ea typeface="Calibri"/>
              </a:rPr>
              <a:t>Vitamina D3 (colecalciferolo) sintetizzata sotto l'influenza dei raggi ultravioletti nella pelle e presente anche nei prodotti di origine animale.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6000"/>
              </a:lnSpc>
              <a:spcAft>
                <a:spcPts val="799"/>
              </a:spcAft>
            </a:pPr>
            <a:r>
              <a:rPr b="0" lang="it-IT" sz="1800" spc="-1" strike="noStrike">
                <a:latin typeface="Calibri"/>
                <a:ea typeface="Calibri"/>
              </a:rPr>
              <a:t>La vitamina D2 (ergocalciferolo) che si trova in alcune piante, funghi e lieviti.</a:t>
            </a:r>
            <a:br/>
            <a:br/>
            <a:r>
              <a:rPr b="0" lang="it-IT" sz="1800" spc="-1" strike="noStrike">
                <a:latin typeface="Calibri"/>
                <a:ea typeface="Calibri"/>
              </a:rPr>
              <a:t>Studi scientifici dimostrano che l'integrazione con vitamina D3 è più efficace nell'aumentare i livelli ematici di vitamina rispetto all’integrazione di vitamina D2 (*)</a:t>
            </a:r>
            <a:endParaRPr b="0" lang="ru-RU" sz="18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algn="l" pos="0"/>
              </a:tabLst>
            </a:pPr>
            <a:br/>
            <a:r>
              <a:rPr b="0" lang="it-IT" sz="2000" spc="-1" strike="noStrike">
                <a:latin typeface="Calibri"/>
                <a:ea typeface="Calibri"/>
              </a:rPr>
              <a:t>(*) Tripkovic L. et al. Comparison of vitamin D2 and vitamin D3 supplementation in raising serum 25-hydroxyvitamin D status: a systematic review and meta-analysis // Am. J. Clin. Nutr. 2012. Vol. 95, № 6. P. 1357–1364.</a:t>
            </a:r>
            <a:endParaRPr b="0" lang="ru-RU" sz="20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body"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body"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body"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 type="body"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7"/>
          <p:cNvSpPr>
            <a:spLocks noGrp="1"/>
          </p:cNvSpPr>
          <p:nvPr>
            <p:ph type="body"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5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 type="body"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5"/>
          <p:cNvSpPr>
            <a:spLocks noGrp="1"/>
          </p:cNvSpPr>
          <p:nvPr>
            <p:ph type="body"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6"/>
          <p:cNvSpPr>
            <a:spLocks noGrp="1"/>
          </p:cNvSpPr>
          <p:nvPr>
            <p:ph type="body"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7"/>
          <p:cNvSpPr>
            <a:spLocks noGrp="1"/>
          </p:cNvSpPr>
          <p:nvPr>
            <p:ph type="body"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Прямоугольник"/>
          <p:cNvSpPr/>
          <p:nvPr/>
        </p:nvSpPr>
        <p:spPr>
          <a:xfrm>
            <a:off x="-61920" y="-246240"/>
            <a:ext cx="25939080" cy="14234760"/>
          </a:xfrm>
          <a:prstGeom prst="rect">
            <a:avLst/>
          </a:prstGeom>
          <a:solidFill>
            <a:srgbClr val="ffb019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PlaceHolder 1"/>
          <p:cNvSpPr>
            <a:spLocks noGrp="1"/>
          </p:cNvSpPr>
          <p:nvPr>
            <p:ph type="sldNum"/>
          </p:nvPr>
        </p:nvSpPr>
        <p:spPr>
          <a:xfrm>
            <a:off x="11785680" y="12344400"/>
            <a:ext cx="5689080" cy="736200"/>
          </a:xfrm>
          <a:prstGeom prst="rect">
            <a:avLst/>
          </a:prstGeom>
        </p:spPr>
        <p:txBody>
          <a:bodyPr lIns="45720" rIns="45720" tIns="45000" bIns="4500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A007BC05-BE6C-4A16-9527-2F242ACB36F9}" type="slidenum">
              <a:rPr b="0" lang="ru-RU" sz="1200" spc="-1" strike="noStrike">
                <a:solidFill>
                  <a:srgbClr val="000000"/>
                </a:solidFill>
                <a:latin typeface="Arial"/>
                <a:ea typeface="Aria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" hidden="1"/>
          <p:cNvSpPr/>
          <p:nvPr/>
        </p:nvSpPr>
        <p:spPr>
          <a:xfrm>
            <a:off x="-61920" y="-246240"/>
            <a:ext cx="25939080" cy="14234760"/>
          </a:xfrm>
          <a:prstGeom prst="rect">
            <a:avLst/>
          </a:prstGeom>
          <a:solidFill>
            <a:srgbClr val="ffb019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" name="Прямоугольник"/>
          <p:cNvSpPr/>
          <p:nvPr/>
        </p:nvSpPr>
        <p:spPr>
          <a:xfrm>
            <a:off x="-470880" y="-172080"/>
            <a:ext cx="25939080" cy="14234760"/>
          </a:xfrm>
          <a:prstGeom prst="rect">
            <a:avLst/>
          </a:prstGeom>
          <a:solidFill>
            <a:srgbClr val="f3f9ff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" name="Прямоугольник"/>
          <p:cNvSpPr/>
          <p:nvPr/>
        </p:nvSpPr>
        <p:spPr>
          <a:xfrm>
            <a:off x="-470880" y="-172080"/>
            <a:ext cx="25939080" cy="14234760"/>
          </a:xfrm>
          <a:prstGeom prst="rect">
            <a:avLst/>
          </a:prstGeom>
          <a:solidFill>
            <a:srgbClr val="f2efea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" name="PlaceHolder 1"/>
          <p:cNvSpPr>
            <a:spLocks noGrp="1"/>
          </p:cNvSpPr>
          <p:nvPr>
            <p:ph type="sldNum"/>
          </p:nvPr>
        </p:nvSpPr>
        <p:spPr>
          <a:xfrm>
            <a:off x="11785680" y="12344400"/>
            <a:ext cx="5689080" cy="736200"/>
          </a:xfrm>
          <a:prstGeom prst="rect">
            <a:avLst/>
          </a:prstGeom>
        </p:spPr>
        <p:txBody>
          <a:bodyPr lIns="45720" rIns="45720" tIns="45000" bIns="4500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781C9E8F-3B0C-4FBD-A99B-6257062B582A}" type="slidenum">
              <a:rPr b="0" lang="ru-RU" sz="1200" spc="-1" strike="noStrike">
                <a:solidFill>
                  <a:srgbClr val="000000"/>
                </a:solidFill>
                <a:latin typeface="Arial"/>
                <a:ea typeface="Aria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рямоугольник" hidden="1"/>
          <p:cNvSpPr/>
          <p:nvPr/>
        </p:nvSpPr>
        <p:spPr>
          <a:xfrm>
            <a:off x="-61920" y="-246240"/>
            <a:ext cx="25939080" cy="14234760"/>
          </a:xfrm>
          <a:prstGeom prst="rect">
            <a:avLst/>
          </a:prstGeom>
          <a:solidFill>
            <a:srgbClr val="ffb019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3" name="image3.png" descr="image3.png"/>
          <p:cNvPicPr/>
          <p:nvPr/>
        </p:nvPicPr>
        <p:blipFill>
          <a:blip r:embed="rId2"/>
          <a:stretch/>
        </p:blipFill>
        <p:spPr>
          <a:xfrm>
            <a:off x="-1322640" y="-49680"/>
            <a:ext cx="27028080" cy="15202800"/>
          </a:xfrm>
          <a:prstGeom prst="rect">
            <a:avLst/>
          </a:prstGeom>
          <a:ln w="12700">
            <a:noFill/>
          </a:ln>
        </p:spPr>
      </p:pic>
      <p:pic>
        <p:nvPicPr>
          <p:cNvPr id="84" name="image4.png" descr="image4.png"/>
          <p:cNvPicPr/>
          <p:nvPr/>
        </p:nvPicPr>
        <p:blipFill>
          <a:blip r:embed="rId3"/>
          <a:stretch/>
        </p:blipFill>
        <p:spPr>
          <a:xfrm>
            <a:off x="-1389600" y="-87480"/>
            <a:ext cx="27162000" cy="15278040"/>
          </a:xfrm>
          <a:prstGeom prst="rect">
            <a:avLst/>
          </a:prstGeom>
          <a:ln w="12700">
            <a:noFill/>
          </a:ln>
        </p:spPr>
      </p:pic>
      <p:sp>
        <p:nvSpPr>
          <p:cNvPr id="85" name="PlaceHolder 1"/>
          <p:cNvSpPr>
            <a:spLocks noGrp="1"/>
          </p:cNvSpPr>
          <p:nvPr>
            <p:ph type="sldNum"/>
          </p:nvPr>
        </p:nvSpPr>
        <p:spPr>
          <a:xfrm>
            <a:off x="11785680" y="12344400"/>
            <a:ext cx="5689080" cy="736200"/>
          </a:xfrm>
          <a:prstGeom prst="rect">
            <a:avLst/>
          </a:prstGeom>
        </p:spPr>
        <p:txBody>
          <a:bodyPr lIns="45720" rIns="45720" tIns="45000" bIns="4500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88E8F076-315E-4018-9E71-19FC19403709}" type="slidenum">
              <a:rPr b="0" lang="ru-RU" sz="1200" spc="-1" strike="noStrike">
                <a:solidFill>
                  <a:srgbClr val="000000"/>
                </a:solidFill>
                <a:latin typeface="Arial"/>
                <a:ea typeface="Aria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Прямоугольник" hidden="1"/>
          <p:cNvSpPr/>
          <p:nvPr/>
        </p:nvSpPr>
        <p:spPr>
          <a:xfrm>
            <a:off x="-61920" y="-246240"/>
            <a:ext cx="25939080" cy="14234760"/>
          </a:xfrm>
          <a:prstGeom prst="rect">
            <a:avLst/>
          </a:prstGeom>
          <a:solidFill>
            <a:srgbClr val="ffb019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25" name="image1.png" descr="image1.png"/>
          <p:cNvPicPr/>
          <p:nvPr/>
        </p:nvPicPr>
        <p:blipFill>
          <a:blip r:embed="rId2"/>
          <a:srcRect l="0" t="0" r="138" b="0"/>
          <a:stretch/>
        </p:blipFill>
        <p:spPr>
          <a:xfrm>
            <a:off x="-113400" y="-168120"/>
            <a:ext cx="24893640" cy="14051160"/>
          </a:xfrm>
          <a:prstGeom prst="rect">
            <a:avLst/>
          </a:prstGeom>
          <a:ln w="12700">
            <a:noFill/>
          </a:ln>
        </p:spPr>
      </p:pic>
      <p:sp>
        <p:nvSpPr>
          <p:cNvPr id="126" name="PlaceHolder 1"/>
          <p:cNvSpPr>
            <a:spLocks noGrp="1"/>
          </p:cNvSpPr>
          <p:nvPr>
            <p:ph type="sldNum"/>
          </p:nvPr>
        </p:nvSpPr>
        <p:spPr>
          <a:xfrm>
            <a:off x="11785680" y="12344400"/>
            <a:ext cx="5689080" cy="736200"/>
          </a:xfrm>
          <a:prstGeom prst="rect">
            <a:avLst/>
          </a:prstGeom>
        </p:spPr>
        <p:txBody>
          <a:bodyPr lIns="45720" rIns="45720" tIns="45000" bIns="4500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fld id="{3BB3FE51-4886-4B8E-A8D1-095A95E814C7}" type="slidenum">
              <a:rPr b="0" lang="ru-RU" sz="1200" spc="-1" strike="noStrike">
                <a:solidFill>
                  <a:srgbClr val="000000"/>
                </a:solidFill>
                <a:latin typeface="Arial"/>
                <a:ea typeface="Arial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9" Type="http://schemas.openxmlformats.org/officeDocument/2006/relationships/image" Target="../media/image58.png"/><Relationship Id="rId10" Type="http://schemas.openxmlformats.org/officeDocument/2006/relationships/image" Target="../media/image59.png"/><Relationship Id="rId11" Type="http://schemas.openxmlformats.org/officeDocument/2006/relationships/image" Target="../media/image60.png"/><Relationship Id="rId12" Type="http://schemas.openxmlformats.org/officeDocument/2006/relationships/image" Target="../media/image61.png"/><Relationship Id="rId13" Type="http://schemas.openxmlformats.org/officeDocument/2006/relationships/image" Target="../media/image62.png"/><Relationship Id="rId14" Type="http://schemas.openxmlformats.org/officeDocument/2006/relationships/image" Target="../media/image63.png"/><Relationship Id="rId15" Type="http://schemas.openxmlformats.org/officeDocument/2006/relationships/image" Target="../media/image64.png"/><Relationship Id="rId16" Type="http://schemas.openxmlformats.org/officeDocument/2006/relationships/image" Target="../media/image65.png"/><Relationship Id="rId17" Type="http://schemas.openxmlformats.org/officeDocument/2006/relationships/image" Target="../media/image66.png"/><Relationship Id="rId18" Type="http://schemas.openxmlformats.org/officeDocument/2006/relationships/image" Target="../media/image67.png"/><Relationship Id="rId19" Type="http://schemas.openxmlformats.org/officeDocument/2006/relationships/slideLayout" Target="../slideLayouts/slideLayout39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image" Target="../media/image69.png"/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8" Type="http://schemas.openxmlformats.org/officeDocument/2006/relationships/slideLayout" Target="../slideLayouts/slideLayout27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image" Target="../media/image76.png"/><Relationship Id="rId3" Type="http://schemas.openxmlformats.org/officeDocument/2006/relationships/slideLayout" Target="../slideLayouts/slideLayout1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hyperlink" Target="https://faculty.ksu.edu.sa/sites/default/files/color_atlas_of_biochemistry_2nd_ed.pdf" TargetMode="External"/><Relationship Id="rId2" Type="http://schemas.openxmlformats.org/officeDocument/2006/relationships/hyperlink" Target="https://earthobservatory.nasa.gov/features/UVB/uvb_radiation3.php" TargetMode="External"/><Relationship Id="rId3" Type="http://schemas.openxmlformats.org/officeDocument/2006/relationships/hyperlink" Target="https://pubmed.ncbi.nlm.nih.gov/31548595/" TargetMode="External"/><Relationship Id="rId4" Type="http://schemas.openxmlformats.org/officeDocument/2006/relationships/hyperlink" Target="https://pubmed.ncbi.nlm.nih.gov/28516265/" TargetMode="External"/><Relationship Id="rId5" Type="http://schemas.openxmlformats.org/officeDocument/2006/relationships/hyperlink" Target="https://pubmed.ncbi.nlm.nih.gov/22275473/" TargetMode="External"/><Relationship Id="rId6" Type="http://schemas.openxmlformats.org/officeDocument/2006/relationships/hyperlink" Target="https://pubmed.ncbi.nlm.nih.gov/32217340/" TargetMode="External"/><Relationship Id="rId7" Type="http://schemas.openxmlformats.org/officeDocument/2006/relationships/hyperlink" Target="https://www.ncbi.nlm.nih.gov/pmc/articles/PMC3447082/" TargetMode="External"/><Relationship Id="rId8" Type="http://schemas.openxmlformats.org/officeDocument/2006/relationships/hyperlink" Target="https://pubmed.ncbi.nlm.nih.gov/18541825/" TargetMode="External"/><Relationship Id="rId9" Type="http://schemas.openxmlformats.org/officeDocument/2006/relationships/hyperlink" Target="https://pubmed.ncbi.nlm.nih.gov/18635847/" TargetMode="External"/><Relationship Id="rId10" Type="http://schemas.openxmlformats.org/officeDocument/2006/relationships/hyperlink" Target="https://pubmed.ncbi.nlm.nih.gov/18682515/" TargetMode="External"/><Relationship Id="rId11" Type="http://schemas.openxmlformats.org/officeDocument/2006/relationships/hyperlink" Target="https://pubmed.ncbi.nlm.nih.gov/17264183/" TargetMode="External"/><Relationship Id="rId12" Type="http://schemas.openxmlformats.org/officeDocument/2006/relationships/hyperlink" Target="https://pubmed.ncbi.nlm.nih.gov/19307517/" TargetMode="External"/><Relationship Id="rId13" Type="http://schemas.openxmlformats.org/officeDocument/2006/relationships/hyperlink" Target="https://pubmed.ncbi.nlm.nih.gov/19797342/" TargetMode="External"/><Relationship Id="rId14" Type="http://schemas.openxmlformats.org/officeDocument/2006/relationships/image" Target="../media/image77.png"/><Relationship Id="rId15" Type="http://schemas.openxmlformats.org/officeDocument/2006/relationships/slideLayout" Target="../slideLayouts/slideLayout1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78.png"/><Relationship Id="rId2" Type="http://schemas.openxmlformats.org/officeDocument/2006/relationships/slideLayout" Target="../slideLayouts/slideLayout2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slideLayout" Target="../slideLayouts/slideLayout15.xml"/><Relationship Id="rId9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chart" Target="../charts/chart4.xml"/><Relationship Id="rId3" Type="http://schemas.openxmlformats.org/officeDocument/2006/relationships/slideLayout" Target="../slideLayouts/slideLayout1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15.xml"/><Relationship Id="rId4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slideLayout" Target="../slideLayouts/slideLayout27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slideLayout" Target="../slideLayouts/slideLayout1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2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Relationship Id="rId11" Type="http://schemas.openxmlformats.org/officeDocument/2006/relationships/image" Target="../media/image35.png"/><Relationship Id="rId12" Type="http://schemas.openxmlformats.org/officeDocument/2006/relationships/image" Target="../media/image36.png"/><Relationship Id="rId13" Type="http://schemas.openxmlformats.org/officeDocument/2006/relationships/image" Target="../media/image37.png"/><Relationship Id="rId14" Type="http://schemas.openxmlformats.org/officeDocument/2006/relationships/image" Target="../media/image38.png"/><Relationship Id="rId15" Type="http://schemas.openxmlformats.org/officeDocument/2006/relationships/image" Target="../media/image39.png"/><Relationship Id="rId16" Type="http://schemas.openxmlformats.org/officeDocument/2006/relationships/slideLayout" Target="../slideLayouts/slideLayout27.xml"/><Relationship Id="rId17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49.png"/><Relationship Id="rId11" Type="http://schemas.openxmlformats.org/officeDocument/2006/relationships/slideLayout" Target="../slideLayouts/slideLayout3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age1.jpeg 1" descr=""/>
          <p:cNvPicPr/>
          <p:nvPr/>
        </p:nvPicPr>
        <p:blipFill>
          <a:blip r:embed="rId1"/>
          <a:srcRect l="644" t="2230" r="1483" b="2226"/>
          <a:stretch/>
        </p:blipFill>
        <p:spPr>
          <a:xfrm>
            <a:off x="-171360" y="-228600"/>
            <a:ext cx="26117280" cy="14344200"/>
          </a:xfrm>
          <a:prstGeom prst="rect">
            <a:avLst/>
          </a:prstGeom>
          <a:ln w="12700">
            <a:noFill/>
          </a:ln>
        </p:spPr>
      </p:pic>
      <p:pic>
        <p:nvPicPr>
          <p:cNvPr id="172" name="image5.png" descr="image5.png"/>
          <p:cNvPicPr/>
          <p:nvPr/>
        </p:nvPicPr>
        <p:blipFill>
          <a:blip r:embed="rId2"/>
          <a:stretch/>
        </p:blipFill>
        <p:spPr>
          <a:xfrm>
            <a:off x="1429200" y="927720"/>
            <a:ext cx="3728160" cy="655920"/>
          </a:xfrm>
          <a:prstGeom prst="rect">
            <a:avLst/>
          </a:prstGeom>
          <a:ln w="12700">
            <a:noFill/>
          </a:ln>
        </p:spPr>
      </p:pic>
      <p:sp>
        <p:nvSpPr>
          <p:cNvPr id="173" name="D-Spray"/>
          <p:cNvSpPr/>
          <p:nvPr/>
        </p:nvSpPr>
        <p:spPr>
          <a:xfrm>
            <a:off x="1429200" y="4643640"/>
            <a:ext cx="13570560" cy="20023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12200" spc="-1" strike="noStrike" cap="all">
                <a:solidFill>
                  <a:srgbClr val="fd7042"/>
                </a:solidFill>
                <a:latin typeface="Arial"/>
                <a:ea typeface="Arial"/>
              </a:rPr>
              <a:t>D-S</a:t>
            </a:r>
            <a:r>
              <a:rPr b="1" lang="ru-RU" sz="12200" spc="-1" strike="noStrike">
                <a:solidFill>
                  <a:srgbClr val="fd7042"/>
                </a:solidFill>
                <a:latin typeface="Arial"/>
                <a:ea typeface="Arial"/>
              </a:rPr>
              <a:t>pray</a:t>
            </a:r>
            <a:r>
              <a:rPr b="1" lang="ru-RU" sz="12200" spc="-1" strike="noStrike">
                <a:solidFill>
                  <a:srgbClr val="fd7042"/>
                </a:solidFill>
                <a:latin typeface="Arial"/>
                <a:ea typeface="Arial"/>
              </a:rPr>
              <a:t> 2000</a:t>
            </a:r>
            <a:endParaRPr b="0" lang="ru-RU" sz="12200" spc="-1" strike="noStrike">
              <a:latin typeface="Arial"/>
            </a:endParaRPr>
          </a:p>
        </p:txBody>
      </p:sp>
      <p:sp>
        <p:nvSpPr>
          <p:cNvPr id="174" name="Лучи здоровья"/>
          <p:cNvSpPr/>
          <p:nvPr/>
        </p:nvSpPr>
        <p:spPr>
          <a:xfrm>
            <a:off x="1429200" y="6623640"/>
            <a:ext cx="9445320" cy="12405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7200" spc="-1" strike="noStrike">
                <a:solidFill>
                  <a:srgbClr val="fd7042"/>
                </a:solidFill>
                <a:latin typeface="Arial"/>
                <a:ea typeface="Arial"/>
              </a:rPr>
              <a:t>Raggi di salute</a:t>
            </a:r>
            <a:endParaRPr b="0" lang="ru-RU" sz="7200" spc="-1" strike="noStrike">
              <a:latin typeface="Arial"/>
            </a:endParaRPr>
          </a:p>
        </p:txBody>
      </p:sp>
      <p:sp>
        <p:nvSpPr>
          <p:cNvPr id="175" name="В 5 раз больше витамина D"/>
          <p:cNvSpPr/>
          <p:nvPr/>
        </p:nvSpPr>
        <p:spPr>
          <a:xfrm>
            <a:off x="1429200" y="8109000"/>
            <a:ext cx="10816920" cy="11304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6000" spc="-1" strike="noStrike">
                <a:solidFill>
                  <a:srgbClr val="ffffff"/>
                </a:solidFill>
                <a:latin typeface="Arial"/>
                <a:ea typeface="Arial"/>
              </a:rPr>
              <a:t>5 volte più vitamina </a:t>
            </a:r>
            <a:r>
              <a:rPr b="0" lang="en-US" sz="6000" spc="-1" strike="noStrike">
                <a:solidFill>
                  <a:srgbClr val="ffffff"/>
                </a:solidFill>
                <a:latin typeface="Arial"/>
                <a:ea typeface="Arial"/>
              </a:rPr>
              <a:t>D</a:t>
            </a:r>
            <a:r>
              <a:rPr b="0" lang="en-US" sz="6000" spc="-1" strike="noStrike" baseline="-25000">
                <a:solidFill>
                  <a:srgbClr val="ffffff"/>
                </a:solidFill>
                <a:latin typeface="Arial"/>
                <a:ea typeface="Arial"/>
              </a:rPr>
              <a:t>3</a:t>
            </a:r>
            <a:r>
              <a:rPr b="0" lang="en-US" sz="6000" spc="-1" strike="noStrike">
                <a:solidFill>
                  <a:srgbClr val="ffffff"/>
                </a:solidFill>
                <a:latin typeface="Arial"/>
                <a:ea typeface="Arial"/>
              </a:rPr>
              <a:t>*</a:t>
            </a:r>
            <a:endParaRPr b="0" lang="ru-RU" sz="6000" spc="-1" strike="noStrike">
              <a:latin typeface="Arial"/>
            </a:endParaRPr>
          </a:p>
        </p:txBody>
      </p:sp>
      <p:sp>
        <p:nvSpPr>
          <p:cNvPr id="176" name="В 5 раз больше витамина D"/>
          <p:cNvSpPr/>
          <p:nvPr/>
        </p:nvSpPr>
        <p:spPr>
          <a:xfrm>
            <a:off x="1429200" y="12732840"/>
            <a:ext cx="10816920" cy="5472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3000" spc="-1" strike="noStrike">
                <a:solidFill>
                  <a:srgbClr val="fd7042"/>
                </a:solidFill>
                <a:latin typeface="Arial"/>
                <a:ea typeface="Arial"/>
              </a:rPr>
              <a:t>*</a:t>
            </a:r>
            <a:r>
              <a:rPr b="0" lang="it-IT" sz="3000" spc="-1" strike="noStrike">
                <a:solidFill>
                  <a:srgbClr val="fd7042"/>
                </a:solidFill>
                <a:latin typeface="Arial"/>
                <a:ea typeface="Arial"/>
              </a:rPr>
              <a:t>rispetto a D-Spray</a:t>
            </a:r>
            <a:endParaRPr b="0" lang="ru-RU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image40.png" descr="image40.png"/>
          <p:cNvPicPr/>
          <p:nvPr/>
        </p:nvPicPr>
        <p:blipFill>
          <a:blip r:embed="rId1"/>
          <a:srcRect l="7295" t="0" r="7295" b="0"/>
          <a:stretch/>
        </p:blipFill>
        <p:spPr>
          <a:xfrm>
            <a:off x="1573560" y="8628840"/>
            <a:ext cx="1244520" cy="1399680"/>
          </a:xfrm>
          <a:prstGeom prst="rect">
            <a:avLst/>
          </a:prstGeom>
          <a:ln w="12700">
            <a:noFill/>
          </a:ln>
        </p:spPr>
      </p:pic>
      <p:sp>
        <p:nvSpPr>
          <p:cNvPr id="314" name="Кружок"/>
          <p:cNvSpPr/>
          <p:nvPr/>
        </p:nvSpPr>
        <p:spPr>
          <a:xfrm>
            <a:off x="1418760" y="8526240"/>
            <a:ext cx="1554120" cy="1554120"/>
          </a:xfrm>
          <a:prstGeom prst="ellipse">
            <a:avLst/>
          </a:prstGeom>
          <a:noFill/>
          <a:ln w="38100">
            <a:solidFill>
              <a:srgbClr val="fdf098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15" name="image41.png" descr="image41.png"/>
          <p:cNvPicPr/>
          <p:nvPr/>
        </p:nvPicPr>
        <p:blipFill>
          <a:blip r:embed="rId2"/>
          <a:stretch/>
        </p:blipFill>
        <p:spPr>
          <a:xfrm>
            <a:off x="-785160" y="7197120"/>
            <a:ext cx="24893640" cy="583560"/>
          </a:xfrm>
          <a:prstGeom prst="rect">
            <a:avLst/>
          </a:prstGeom>
          <a:ln w="12700">
            <a:noFill/>
          </a:ln>
        </p:spPr>
      </p:pic>
      <p:pic>
        <p:nvPicPr>
          <p:cNvPr id="316" name="image7.png" descr="image7.png"/>
          <p:cNvPicPr/>
          <p:nvPr/>
        </p:nvPicPr>
        <p:blipFill>
          <a:blip r:embed="rId3"/>
          <a:stretch/>
        </p:blipFill>
        <p:spPr>
          <a:xfrm>
            <a:off x="1537560" y="12793680"/>
            <a:ext cx="1773720" cy="311040"/>
          </a:xfrm>
          <a:prstGeom prst="rect">
            <a:avLst/>
          </a:prstGeom>
          <a:ln w="12700">
            <a:noFill/>
          </a:ln>
        </p:spPr>
      </p:pic>
      <p:sp>
        <p:nvSpPr>
          <p:cNvPr id="317" name="D-Spray"/>
          <p:cNvSpPr/>
          <p:nvPr/>
        </p:nvSpPr>
        <p:spPr>
          <a:xfrm>
            <a:off x="22411440" y="12786120"/>
            <a:ext cx="1120680" cy="417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2d2d2e"/>
                </a:solidFill>
                <a:latin typeface="Arial"/>
                <a:ea typeface="Arial"/>
              </a:rPr>
              <a:t>D-Spray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318" name="image12.png" descr="image12.png"/>
          <p:cNvPicPr/>
          <p:nvPr/>
        </p:nvPicPr>
        <p:blipFill>
          <a:blip r:embed="rId4"/>
          <a:stretch/>
        </p:blipFill>
        <p:spPr>
          <a:xfrm>
            <a:off x="23622480" y="-11771280"/>
            <a:ext cx="19628640" cy="13714920"/>
          </a:xfrm>
          <a:prstGeom prst="rect">
            <a:avLst/>
          </a:prstGeom>
          <a:ln w="12700">
            <a:noFill/>
          </a:ln>
        </p:spPr>
      </p:pic>
      <p:sp>
        <p:nvSpPr>
          <p:cNvPr id="319" name="Часто люди не замечают  симптомы дефицита витамина D"/>
          <p:cNvSpPr/>
          <p:nvPr/>
        </p:nvSpPr>
        <p:spPr>
          <a:xfrm>
            <a:off x="1304280" y="707040"/>
            <a:ext cx="22170600" cy="27482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8000" spc="-1" strike="noStrike">
                <a:solidFill>
                  <a:srgbClr val="ffffff"/>
                </a:solidFill>
                <a:latin typeface="Arial"/>
                <a:ea typeface="Arial"/>
              </a:rPr>
              <a:t>Spesso i </a:t>
            </a:r>
            <a:r>
              <a:rPr b="1" lang="it-IT" sz="8000" spc="-1" strike="noStrike">
                <a:solidFill>
                  <a:srgbClr val="fdf098"/>
                </a:solidFill>
                <a:latin typeface="Arial"/>
                <a:ea typeface="Arial"/>
              </a:rPr>
              <a:t>sintomi da carenza </a:t>
            </a:r>
            <a:r>
              <a:rPr b="1" lang="it-IT" sz="8000" spc="-1" strike="noStrike">
                <a:solidFill>
                  <a:srgbClr val="ffffff"/>
                </a:solidFill>
                <a:latin typeface="Arial"/>
                <a:ea typeface="Arial"/>
              </a:rPr>
              <a:t>di vitamina D</a:t>
            </a:r>
            <a:r>
              <a:rPr b="1" lang="en-US" sz="8000" spc="-1" strike="noStrike" baseline="-25000">
                <a:solidFill>
                  <a:srgbClr val="ffffff"/>
                </a:solidFill>
                <a:latin typeface="Arial"/>
                <a:ea typeface="Arial"/>
              </a:rPr>
              <a:t>3</a:t>
            </a:r>
            <a:r>
              <a:rPr b="1" lang="it-IT" sz="8000" spc="-1" strike="noStrike">
                <a:solidFill>
                  <a:srgbClr val="ffffff"/>
                </a:solidFill>
                <a:latin typeface="Arial"/>
                <a:ea typeface="Arial"/>
              </a:rPr>
              <a:t> passano inosservati</a:t>
            </a:r>
            <a:endParaRPr b="0" lang="ru-RU" sz="8000" spc="-1" strike="noStrike">
              <a:latin typeface="Arial"/>
            </a:endParaRPr>
          </a:p>
        </p:txBody>
      </p:sp>
      <p:grpSp>
        <p:nvGrpSpPr>
          <p:cNvPr id="320" name="Сгруппировать"/>
          <p:cNvGrpSpPr/>
          <p:nvPr/>
        </p:nvGrpSpPr>
        <p:grpSpPr>
          <a:xfrm>
            <a:off x="23724360" y="-2041920"/>
            <a:ext cx="3853440" cy="4946040"/>
            <a:chOff x="23724360" y="-2041920"/>
            <a:chExt cx="3853440" cy="4946040"/>
          </a:xfrm>
        </p:grpSpPr>
        <p:pic>
          <p:nvPicPr>
            <p:cNvPr id="321" name="image13.png" descr="image13.png"/>
            <p:cNvPicPr/>
            <p:nvPr/>
          </p:nvPicPr>
          <p:blipFill>
            <a:blip r:embed="rId5"/>
            <a:stretch/>
          </p:blipFill>
          <p:spPr>
            <a:xfrm>
              <a:off x="26060760" y="-1580400"/>
              <a:ext cx="1517040" cy="448452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322" name="image14.png" descr="image14.png"/>
            <p:cNvPicPr/>
            <p:nvPr/>
          </p:nvPicPr>
          <p:blipFill>
            <a:blip r:embed="rId6">
              <a:alphaModFix amt="76000"/>
            </a:blip>
            <a:stretch/>
          </p:blipFill>
          <p:spPr>
            <a:xfrm flipH="1">
              <a:off x="23724360" y="-2041920"/>
              <a:ext cx="2631240" cy="183816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323" name="О гиповитаминозе могут косвенно сообщать некоторые признаки.…"/>
          <p:cNvSpPr/>
          <p:nvPr/>
        </p:nvSpPr>
        <p:spPr>
          <a:xfrm>
            <a:off x="1323000" y="4110120"/>
            <a:ext cx="20256840" cy="14061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6000"/>
              </a:lnSpc>
              <a:spcAft>
                <a:spcPts val="799"/>
              </a:spcAft>
              <a:tabLst>
                <a:tab algn="l" pos="0"/>
              </a:tabLst>
            </a:pPr>
            <a:r>
              <a:rPr b="0" lang="it-IT" sz="3600" spc="-111" strike="noStrike">
                <a:solidFill>
                  <a:srgbClr val="ffffff"/>
                </a:solidFill>
                <a:latin typeface="Arial"/>
                <a:ea typeface="Arial"/>
              </a:rPr>
              <a:t>Alcuni sintomi possono avvertirci indirettamente di una ipovitaminosi latente.</a:t>
            </a:r>
            <a:endParaRPr b="0" lang="ru-RU" sz="3600" spc="-1" strike="noStrike">
              <a:latin typeface="Arial"/>
            </a:endParaRPr>
          </a:p>
          <a:p>
            <a:pPr>
              <a:lnSpc>
                <a:spcPct val="106000"/>
              </a:lnSpc>
              <a:spcAft>
                <a:spcPts val="799"/>
              </a:spcAft>
              <a:tabLst>
                <a:tab algn="l" pos="0"/>
              </a:tabLst>
            </a:pPr>
            <a:r>
              <a:rPr b="0" lang="it-IT" sz="3600" spc="-111" strike="noStrike">
                <a:solidFill>
                  <a:srgbClr val="ffffff"/>
                </a:solidFill>
                <a:latin typeface="Arial"/>
                <a:ea typeface="Arial"/>
              </a:rPr>
              <a:t>Ad esempio: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324" name="Хрупкость костей, боли в спине и суставах"/>
          <p:cNvSpPr/>
          <p:nvPr/>
        </p:nvSpPr>
        <p:spPr>
          <a:xfrm>
            <a:off x="663480" y="10387800"/>
            <a:ext cx="3781800" cy="1841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 algn="ctr">
              <a:lnSpc>
                <a:spcPct val="120000"/>
              </a:lnSpc>
              <a:tabLst>
                <a:tab algn="l" pos="0"/>
              </a:tabLst>
            </a:pPr>
            <a:r>
              <a:rPr b="0" lang="it-IT" sz="3100" spc="-97" strike="noStrike">
                <a:solidFill>
                  <a:srgbClr val="ffffff"/>
                </a:solidFill>
                <a:latin typeface="Arial"/>
                <a:ea typeface="Arial"/>
              </a:rPr>
              <a:t>Fragilità ossea, dolori alla schiena e alle articolazioni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325" name="Изменения настроения — апатия"/>
          <p:cNvSpPr/>
          <p:nvPr/>
        </p:nvSpPr>
        <p:spPr>
          <a:xfrm>
            <a:off x="19967040" y="10424520"/>
            <a:ext cx="2934000" cy="16711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 algn="ctr">
              <a:lnSpc>
                <a:spcPct val="108000"/>
              </a:lnSpc>
              <a:tabLst>
                <a:tab algn="l" pos="0"/>
              </a:tabLst>
            </a:pPr>
            <a:r>
              <a:rPr b="0" lang="it-IT" sz="3100" spc="-103" strike="noStrike">
                <a:solidFill>
                  <a:srgbClr val="ffffff"/>
                </a:solidFill>
                <a:latin typeface="Arial"/>
                <a:ea typeface="Arial"/>
              </a:rPr>
              <a:t>Repentini cambiamenti di umore e apatia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326" name="Снижение выносливости"/>
          <p:cNvSpPr/>
          <p:nvPr/>
        </p:nvSpPr>
        <p:spPr>
          <a:xfrm>
            <a:off x="8363880" y="10433520"/>
            <a:ext cx="3317400" cy="11613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 algn="ctr">
              <a:lnSpc>
                <a:spcPct val="108000"/>
              </a:lnSpc>
              <a:tabLst>
                <a:tab algn="l" pos="0"/>
              </a:tabLst>
            </a:pPr>
            <a:r>
              <a:rPr b="0" lang="it-IT" sz="3100" spc="-1" strike="noStrike">
                <a:solidFill>
                  <a:srgbClr val="ffffff"/>
                </a:solidFill>
                <a:latin typeface="Arial"/>
                <a:ea typeface="Arial"/>
              </a:rPr>
              <a:t>Poca resistenza </a:t>
            </a:r>
            <a:endParaRPr b="0" lang="ru-RU" sz="3100" spc="-1" strike="noStrike">
              <a:latin typeface="Arial"/>
            </a:endParaRPr>
          </a:p>
          <a:p>
            <a:pPr algn="ctr">
              <a:lnSpc>
                <a:spcPct val="108000"/>
              </a:lnSpc>
              <a:tabLst>
                <a:tab algn="l" pos="0"/>
              </a:tabLst>
            </a:pPr>
            <a:endParaRPr b="0" lang="ru-RU" sz="3100" spc="-1" strike="noStrike">
              <a:latin typeface="Arial"/>
            </a:endParaRPr>
          </a:p>
        </p:txBody>
      </p:sp>
      <p:sp>
        <p:nvSpPr>
          <p:cNvPr id="327" name="Мышечная слабость"/>
          <p:cNvSpPr/>
          <p:nvPr/>
        </p:nvSpPr>
        <p:spPr>
          <a:xfrm>
            <a:off x="5173200" y="10433520"/>
            <a:ext cx="2447640" cy="11613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 algn="ctr">
              <a:lnSpc>
                <a:spcPct val="108000"/>
              </a:lnSpc>
              <a:tabLst>
                <a:tab algn="l" pos="0"/>
              </a:tabLst>
            </a:pPr>
            <a:r>
              <a:rPr b="0" lang="it-IT" sz="3100" spc="-103" strike="noStrike">
                <a:solidFill>
                  <a:srgbClr val="ffffff"/>
                </a:solidFill>
                <a:latin typeface="Arial"/>
                <a:ea typeface="Arial"/>
              </a:rPr>
              <a:t>Debolezza muscolare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328" name="Частые респираторные инфекции"/>
          <p:cNvSpPr/>
          <p:nvPr/>
        </p:nvSpPr>
        <p:spPr>
          <a:xfrm>
            <a:off x="12107880" y="10464480"/>
            <a:ext cx="3130560" cy="16711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 algn="ctr">
              <a:lnSpc>
                <a:spcPct val="108000"/>
              </a:lnSpc>
              <a:tabLst>
                <a:tab algn="l" pos="0"/>
              </a:tabLst>
            </a:pPr>
            <a:r>
              <a:rPr b="0" lang="it-IT" sz="3100" spc="-1" strike="noStrike">
                <a:solidFill>
                  <a:srgbClr val="ffffff"/>
                </a:solidFill>
                <a:latin typeface="Arial"/>
                <a:ea typeface="Arial"/>
              </a:rPr>
              <a:t>Frequenti infezioni respiratorie 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329" name="Обострение кожных заболеваний"/>
          <p:cNvSpPr/>
          <p:nvPr/>
        </p:nvSpPr>
        <p:spPr>
          <a:xfrm>
            <a:off x="16229520" y="10379880"/>
            <a:ext cx="3130560" cy="16711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 algn="ctr">
              <a:lnSpc>
                <a:spcPct val="108000"/>
              </a:lnSpc>
              <a:tabLst>
                <a:tab algn="l" pos="0"/>
              </a:tabLst>
            </a:pPr>
            <a:r>
              <a:rPr b="0" lang="it-IT" sz="3100" spc="-1" strike="noStrike">
                <a:solidFill>
                  <a:srgbClr val="ffffff"/>
                </a:solidFill>
                <a:latin typeface="Arial"/>
                <a:ea typeface="Arial"/>
              </a:rPr>
              <a:t>Acutizzazione di malattie della pelle</a:t>
            </a:r>
            <a:endParaRPr b="0" lang="ru-RU" sz="3100" spc="-1" strike="noStrike">
              <a:latin typeface="Arial"/>
            </a:endParaRPr>
          </a:p>
        </p:txBody>
      </p:sp>
      <p:grpSp>
        <p:nvGrpSpPr>
          <p:cNvPr id="330" name="Сгруппировать"/>
          <p:cNvGrpSpPr/>
          <p:nvPr/>
        </p:nvGrpSpPr>
        <p:grpSpPr>
          <a:xfrm>
            <a:off x="2040120" y="7380360"/>
            <a:ext cx="311040" cy="1150560"/>
            <a:chOff x="2040120" y="7380360"/>
            <a:chExt cx="311040" cy="1150560"/>
          </a:xfrm>
        </p:grpSpPr>
        <p:sp>
          <p:nvSpPr>
            <p:cNvPr id="331" name="Кружок"/>
            <p:cNvSpPr/>
            <p:nvPr/>
          </p:nvSpPr>
          <p:spPr>
            <a:xfrm rot="16200000">
              <a:off x="2040120" y="7380360"/>
              <a:ext cx="311040" cy="311040"/>
            </a:xfrm>
            <a:prstGeom prst="ellipse">
              <a:avLst/>
            </a:prstGeom>
            <a:solidFill>
              <a:srgbClr val="faf0a3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2" name="Линия"/>
            <p:cNvSpPr/>
            <p:nvPr/>
          </p:nvSpPr>
          <p:spPr>
            <a:xfrm flipV="1">
              <a:off x="2196000" y="7582680"/>
              <a:ext cx="360" cy="948240"/>
            </a:xfrm>
            <a:prstGeom prst="line">
              <a:avLst/>
            </a:prstGeom>
            <a:ln w="38100">
              <a:solidFill>
                <a:srgbClr val="fdf098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33" name="Сгруппировать"/>
          <p:cNvGrpSpPr/>
          <p:nvPr/>
        </p:nvGrpSpPr>
        <p:grpSpPr>
          <a:xfrm>
            <a:off x="5891400" y="7380360"/>
            <a:ext cx="311040" cy="1150560"/>
            <a:chOff x="5891400" y="7380360"/>
            <a:chExt cx="311040" cy="1150560"/>
          </a:xfrm>
        </p:grpSpPr>
        <p:sp>
          <p:nvSpPr>
            <p:cNvPr id="334" name="Кружок"/>
            <p:cNvSpPr/>
            <p:nvPr/>
          </p:nvSpPr>
          <p:spPr>
            <a:xfrm rot="16200000">
              <a:off x="5891400" y="7380360"/>
              <a:ext cx="311040" cy="311040"/>
            </a:xfrm>
            <a:prstGeom prst="ellipse">
              <a:avLst/>
            </a:prstGeom>
            <a:solidFill>
              <a:srgbClr val="faf0a3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5" name="Линия"/>
            <p:cNvSpPr/>
            <p:nvPr/>
          </p:nvSpPr>
          <p:spPr>
            <a:xfrm flipV="1">
              <a:off x="6047280" y="7582680"/>
              <a:ext cx="360" cy="948240"/>
            </a:xfrm>
            <a:prstGeom prst="line">
              <a:avLst/>
            </a:prstGeom>
            <a:ln w="38100">
              <a:solidFill>
                <a:srgbClr val="fdf098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36" name="Сгруппировать"/>
          <p:cNvGrpSpPr/>
          <p:nvPr/>
        </p:nvGrpSpPr>
        <p:grpSpPr>
          <a:xfrm>
            <a:off x="9704520" y="7380360"/>
            <a:ext cx="311040" cy="1150560"/>
            <a:chOff x="9704520" y="7380360"/>
            <a:chExt cx="311040" cy="1150560"/>
          </a:xfrm>
        </p:grpSpPr>
        <p:sp>
          <p:nvSpPr>
            <p:cNvPr id="337" name="Кружок"/>
            <p:cNvSpPr/>
            <p:nvPr/>
          </p:nvSpPr>
          <p:spPr>
            <a:xfrm rot="16200000">
              <a:off x="9704520" y="7380360"/>
              <a:ext cx="311040" cy="311040"/>
            </a:xfrm>
            <a:prstGeom prst="ellipse">
              <a:avLst/>
            </a:prstGeom>
            <a:solidFill>
              <a:srgbClr val="faf0a3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8" name="Линия"/>
            <p:cNvSpPr/>
            <p:nvPr/>
          </p:nvSpPr>
          <p:spPr>
            <a:xfrm flipV="1">
              <a:off x="9860400" y="7582680"/>
              <a:ext cx="360" cy="948240"/>
            </a:xfrm>
            <a:prstGeom prst="line">
              <a:avLst/>
            </a:prstGeom>
            <a:ln w="38100">
              <a:solidFill>
                <a:srgbClr val="fdf098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39" name="Сгруппировать"/>
          <p:cNvGrpSpPr/>
          <p:nvPr/>
        </p:nvGrpSpPr>
        <p:grpSpPr>
          <a:xfrm>
            <a:off x="13530240" y="7380360"/>
            <a:ext cx="311040" cy="1150560"/>
            <a:chOff x="13530240" y="7380360"/>
            <a:chExt cx="311040" cy="1150560"/>
          </a:xfrm>
        </p:grpSpPr>
        <p:sp>
          <p:nvSpPr>
            <p:cNvPr id="340" name="Кружок"/>
            <p:cNvSpPr/>
            <p:nvPr/>
          </p:nvSpPr>
          <p:spPr>
            <a:xfrm rot="16200000">
              <a:off x="13530240" y="7380360"/>
              <a:ext cx="311040" cy="311040"/>
            </a:xfrm>
            <a:prstGeom prst="ellipse">
              <a:avLst/>
            </a:prstGeom>
            <a:solidFill>
              <a:srgbClr val="faf0a3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1" name="Линия"/>
            <p:cNvSpPr/>
            <p:nvPr/>
          </p:nvSpPr>
          <p:spPr>
            <a:xfrm flipV="1">
              <a:off x="13685760" y="7582680"/>
              <a:ext cx="360" cy="948240"/>
            </a:xfrm>
            <a:prstGeom prst="line">
              <a:avLst/>
            </a:prstGeom>
            <a:ln w="38100">
              <a:solidFill>
                <a:srgbClr val="fdf098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42" name="Сгруппировать"/>
          <p:cNvGrpSpPr/>
          <p:nvPr/>
        </p:nvGrpSpPr>
        <p:grpSpPr>
          <a:xfrm>
            <a:off x="17406720" y="7380360"/>
            <a:ext cx="311040" cy="1150560"/>
            <a:chOff x="17406720" y="7380360"/>
            <a:chExt cx="311040" cy="1150560"/>
          </a:xfrm>
        </p:grpSpPr>
        <p:sp>
          <p:nvSpPr>
            <p:cNvPr id="343" name="Кружок"/>
            <p:cNvSpPr/>
            <p:nvPr/>
          </p:nvSpPr>
          <p:spPr>
            <a:xfrm rot="16200000">
              <a:off x="17406720" y="7380360"/>
              <a:ext cx="311040" cy="311040"/>
            </a:xfrm>
            <a:prstGeom prst="ellipse">
              <a:avLst/>
            </a:prstGeom>
            <a:solidFill>
              <a:srgbClr val="faf0a3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4" name="Линия"/>
            <p:cNvSpPr/>
            <p:nvPr/>
          </p:nvSpPr>
          <p:spPr>
            <a:xfrm flipV="1">
              <a:off x="17562600" y="7582680"/>
              <a:ext cx="360" cy="948240"/>
            </a:xfrm>
            <a:prstGeom prst="line">
              <a:avLst/>
            </a:prstGeom>
            <a:ln w="38100">
              <a:solidFill>
                <a:srgbClr val="fdf098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45" name="Сгруппировать"/>
          <p:cNvGrpSpPr/>
          <p:nvPr/>
        </p:nvGrpSpPr>
        <p:grpSpPr>
          <a:xfrm>
            <a:off x="21207240" y="7380360"/>
            <a:ext cx="311040" cy="1150560"/>
            <a:chOff x="21207240" y="7380360"/>
            <a:chExt cx="311040" cy="1150560"/>
          </a:xfrm>
        </p:grpSpPr>
        <p:sp>
          <p:nvSpPr>
            <p:cNvPr id="346" name="Кружок"/>
            <p:cNvSpPr/>
            <p:nvPr/>
          </p:nvSpPr>
          <p:spPr>
            <a:xfrm rot="16200000">
              <a:off x="21207240" y="7380360"/>
              <a:ext cx="311040" cy="311040"/>
            </a:xfrm>
            <a:prstGeom prst="ellipse">
              <a:avLst/>
            </a:prstGeom>
            <a:solidFill>
              <a:srgbClr val="faf0a3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7" name="Линия"/>
            <p:cNvSpPr/>
            <p:nvPr/>
          </p:nvSpPr>
          <p:spPr>
            <a:xfrm flipV="1">
              <a:off x="21363120" y="7582680"/>
              <a:ext cx="360" cy="948240"/>
            </a:xfrm>
            <a:prstGeom prst="line">
              <a:avLst/>
            </a:prstGeom>
            <a:ln w="38100">
              <a:solidFill>
                <a:srgbClr val="fdf098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348" name="image41.png" descr="image41.png"/>
          <p:cNvPicPr/>
          <p:nvPr/>
        </p:nvPicPr>
        <p:blipFill>
          <a:blip r:embed="rId7"/>
          <a:stretch/>
        </p:blipFill>
        <p:spPr>
          <a:xfrm>
            <a:off x="22205880" y="7197120"/>
            <a:ext cx="24893640" cy="583560"/>
          </a:xfrm>
          <a:prstGeom prst="rect">
            <a:avLst/>
          </a:prstGeom>
          <a:ln w="12700">
            <a:noFill/>
          </a:ln>
        </p:spPr>
      </p:pic>
      <p:grpSp>
        <p:nvGrpSpPr>
          <p:cNvPr id="349" name="Сгруппировать"/>
          <p:cNvGrpSpPr/>
          <p:nvPr/>
        </p:nvGrpSpPr>
        <p:grpSpPr>
          <a:xfrm>
            <a:off x="-785160" y="6875280"/>
            <a:ext cx="49408920" cy="583560"/>
            <a:chOff x="-785160" y="6875280"/>
            <a:chExt cx="49408920" cy="583560"/>
          </a:xfrm>
        </p:grpSpPr>
        <p:pic>
          <p:nvPicPr>
            <p:cNvPr id="350" name="image41.png" descr="image41.png"/>
            <p:cNvPicPr/>
            <p:nvPr/>
          </p:nvPicPr>
          <p:blipFill>
            <a:blip r:embed="rId8">
              <a:alphaModFix amt="47000"/>
            </a:blip>
            <a:stretch/>
          </p:blipFill>
          <p:spPr>
            <a:xfrm>
              <a:off x="-785160" y="6875280"/>
              <a:ext cx="24893640" cy="58356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351" name="image41.png" descr="image41.png"/>
            <p:cNvPicPr/>
            <p:nvPr/>
          </p:nvPicPr>
          <p:blipFill>
            <a:blip r:embed="rId9">
              <a:alphaModFix amt="48000"/>
            </a:blip>
            <a:stretch/>
          </p:blipFill>
          <p:spPr>
            <a:xfrm>
              <a:off x="23730120" y="6875280"/>
              <a:ext cx="24893640" cy="583560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352" name="Сгруппировать"/>
          <p:cNvGrpSpPr/>
          <p:nvPr/>
        </p:nvGrpSpPr>
        <p:grpSpPr>
          <a:xfrm>
            <a:off x="-785160" y="7548480"/>
            <a:ext cx="49408920" cy="583560"/>
            <a:chOff x="-785160" y="7548480"/>
            <a:chExt cx="49408920" cy="583560"/>
          </a:xfrm>
        </p:grpSpPr>
        <p:pic>
          <p:nvPicPr>
            <p:cNvPr id="353" name="image41.png" descr="image41.png"/>
            <p:cNvPicPr/>
            <p:nvPr/>
          </p:nvPicPr>
          <p:blipFill>
            <a:blip r:embed="rId10">
              <a:alphaModFix amt="47000"/>
            </a:blip>
            <a:stretch/>
          </p:blipFill>
          <p:spPr>
            <a:xfrm>
              <a:off x="-785160" y="7548480"/>
              <a:ext cx="24893640" cy="58356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354" name="image41.png" descr="image41.png"/>
            <p:cNvPicPr/>
            <p:nvPr/>
          </p:nvPicPr>
          <p:blipFill>
            <a:blip r:embed="rId11">
              <a:alphaModFix amt="48000"/>
            </a:blip>
            <a:stretch/>
          </p:blipFill>
          <p:spPr>
            <a:xfrm>
              <a:off x="23730120" y="7548480"/>
              <a:ext cx="24893640" cy="583560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355" name="Сгруппировать"/>
          <p:cNvGrpSpPr/>
          <p:nvPr/>
        </p:nvGrpSpPr>
        <p:grpSpPr>
          <a:xfrm>
            <a:off x="-785160" y="7964640"/>
            <a:ext cx="49408920" cy="583560"/>
            <a:chOff x="-785160" y="7964640"/>
            <a:chExt cx="49408920" cy="583560"/>
          </a:xfrm>
        </p:grpSpPr>
        <p:pic>
          <p:nvPicPr>
            <p:cNvPr id="356" name="image41.png" descr="image41.png"/>
            <p:cNvPicPr/>
            <p:nvPr/>
          </p:nvPicPr>
          <p:blipFill>
            <a:blip r:embed="rId12">
              <a:alphaModFix amt="7000"/>
            </a:blip>
            <a:stretch/>
          </p:blipFill>
          <p:spPr>
            <a:xfrm>
              <a:off x="-785160" y="7964640"/>
              <a:ext cx="24893640" cy="58356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357" name="image41.png" descr="image41.png"/>
            <p:cNvPicPr/>
            <p:nvPr/>
          </p:nvPicPr>
          <p:blipFill>
            <a:blip r:embed="rId13">
              <a:alphaModFix amt="6000"/>
            </a:blip>
            <a:stretch/>
          </p:blipFill>
          <p:spPr>
            <a:xfrm>
              <a:off x="23730120" y="7964640"/>
              <a:ext cx="24893640" cy="583560"/>
            </a:xfrm>
            <a:prstGeom prst="rect">
              <a:avLst/>
            </a:prstGeom>
            <a:ln w="12700">
              <a:noFill/>
            </a:ln>
          </p:spPr>
        </p:pic>
      </p:grpSp>
      <p:pic>
        <p:nvPicPr>
          <p:cNvPr id="358" name="image42.png" descr="image42.png"/>
          <p:cNvPicPr/>
          <p:nvPr/>
        </p:nvPicPr>
        <p:blipFill>
          <a:blip r:embed="rId14"/>
          <a:srcRect l="287" t="0" r="287" b="0"/>
          <a:stretch/>
        </p:blipFill>
        <p:spPr>
          <a:xfrm>
            <a:off x="16944480" y="8692920"/>
            <a:ext cx="1342440" cy="1297080"/>
          </a:xfrm>
          <a:prstGeom prst="rect">
            <a:avLst/>
          </a:prstGeom>
          <a:ln w="12700">
            <a:noFill/>
          </a:ln>
        </p:spPr>
      </p:pic>
      <p:pic>
        <p:nvPicPr>
          <p:cNvPr id="359" name="image43.png" descr="image43.png"/>
          <p:cNvPicPr/>
          <p:nvPr/>
        </p:nvPicPr>
        <p:blipFill>
          <a:blip r:embed="rId15"/>
          <a:srcRect l="287" t="0" r="287" b="0"/>
          <a:stretch/>
        </p:blipFill>
        <p:spPr>
          <a:xfrm>
            <a:off x="5432040" y="8709120"/>
            <a:ext cx="1230120" cy="1188360"/>
          </a:xfrm>
          <a:prstGeom prst="rect">
            <a:avLst/>
          </a:prstGeom>
          <a:ln w="12700">
            <a:noFill/>
          </a:ln>
        </p:spPr>
      </p:pic>
      <p:pic>
        <p:nvPicPr>
          <p:cNvPr id="360" name="image44.png" descr="image44.png"/>
          <p:cNvPicPr/>
          <p:nvPr/>
        </p:nvPicPr>
        <p:blipFill>
          <a:blip r:embed="rId16"/>
          <a:srcRect l="287" t="0" r="287" b="0"/>
          <a:stretch/>
        </p:blipFill>
        <p:spPr>
          <a:xfrm>
            <a:off x="13002120" y="8680320"/>
            <a:ext cx="1342440" cy="1297080"/>
          </a:xfrm>
          <a:prstGeom prst="rect">
            <a:avLst/>
          </a:prstGeom>
          <a:ln w="12700">
            <a:noFill/>
          </a:ln>
        </p:spPr>
      </p:pic>
      <p:pic>
        <p:nvPicPr>
          <p:cNvPr id="361" name="image45.png" descr="image45.png"/>
          <p:cNvPicPr/>
          <p:nvPr/>
        </p:nvPicPr>
        <p:blipFill>
          <a:blip r:embed="rId17"/>
          <a:srcRect l="287" t="0" r="287" b="0"/>
          <a:stretch/>
        </p:blipFill>
        <p:spPr>
          <a:xfrm>
            <a:off x="20622600" y="8616240"/>
            <a:ext cx="1395720" cy="1348560"/>
          </a:xfrm>
          <a:prstGeom prst="rect">
            <a:avLst/>
          </a:prstGeom>
          <a:ln w="12700">
            <a:noFill/>
          </a:ln>
        </p:spPr>
      </p:pic>
      <p:sp>
        <p:nvSpPr>
          <p:cNvPr id="362" name="Кружок"/>
          <p:cNvSpPr/>
          <p:nvPr/>
        </p:nvSpPr>
        <p:spPr>
          <a:xfrm>
            <a:off x="5250960" y="8526240"/>
            <a:ext cx="1554120" cy="1554120"/>
          </a:xfrm>
          <a:prstGeom prst="ellipse">
            <a:avLst/>
          </a:prstGeom>
          <a:noFill/>
          <a:ln w="38100">
            <a:solidFill>
              <a:srgbClr val="fdf09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63" name="Кружок"/>
          <p:cNvSpPr/>
          <p:nvPr/>
        </p:nvSpPr>
        <p:spPr>
          <a:xfrm>
            <a:off x="9082800" y="8526240"/>
            <a:ext cx="1554120" cy="1554120"/>
          </a:xfrm>
          <a:prstGeom prst="ellipse">
            <a:avLst/>
          </a:prstGeom>
          <a:noFill/>
          <a:ln w="38100">
            <a:solidFill>
              <a:srgbClr val="fdf09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64" name="Кружок"/>
          <p:cNvSpPr/>
          <p:nvPr/>
        </p:nvSpPr>
        <p:spPr>
          <a:xfrm>
            <a:off x="12908880" y="8526240"/>
            <a:ext cx="1554120" cy="1554120"/>
          </a:xfrm>
          <a:prstGeom prst="ellipse">
            <a:avLst/>
          </a:prstGeom>
          <a:noFill/>
          <a:ln w="38100">
            <a:solidFill>
              <a:srgbClr val="fdf09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65" name="Кружок"/>
          <p:cNvSpPr/>
          <p:nvPr/>
        </p:nvSpPr>
        <p:spPr>
          <a:xfrm>
            <a:off x="16785360" y="8526240"/>
            <a:ext cx="1554120" cy="1554120"/>
          </a:xfrm>
          <a:prstGeom prst="ellipse">
            <a:avLst/>
          </a:prstGeom>
          <a:noFill/>
          <a:ln w="38100">
            <a:solidFill>
              <a:srgbClr val="fdf09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66" name="Кружок"/>
          <p:cNvSpPr/>
          <p:nvPr/>
        </p:nvSpPr>
        <p:spPr>
          <a:xfrm>
            <a:off x="20556000" y="8526240"/>
            <a:ext cx="1554120" cy="1554120"/>
          </a:xfrm>
          <a:prstGeom prst="ellipse">
            <a:avLst/>
          </a:prstGeom>
          <a:noFill/>
          <a:ln w="38100">
            <a:solidFill>
              <a:srgbClr val="fdf098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67" name="image46.png" descr="image46.png"/>
          <p:cNvPicPr/>
          <p:nvPr/>
        </p:nvPicPr>
        <p:blipFill>
          <a:blip r:embed="rId18"/>
          <a:stretch/>
        </p:blipFill>
        <p:spPr>
          <a:xfrm>
            <a:off x="9263160" y="8632800"/>
            <a:ext cx="1229760" cy="118836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Потери костной ткани"/>
          <p:cNvSpPr/>
          <p:nvPr/>
        </p:nvSpPr>
        <p:spPr>
          <a:xfrm>
            <a:off x="12995640" y="10507680"/>
            <a:ext cx="6895080" cy="11613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 algn="ctr">
              <a:lnSpc>
                <a:spcPct val="108000"/>
              </a:lnSpc>
              <a:tabLst>
                <a:tab algn="l" pos="0"/>
              </a:tabLst>
            </a:pPr>
            <a:r>
              <a:rPr b="1" lang="it-IT" sz="3100" spc="-1" strike="noStrike">
                <a:solidFill>
                  <a:srgbClr val="ffffff"/>
                </a:solidFill>
                <a:latin typeface="Arial"/>
                <a:ea typeface="Arial"/>
              </a:rPr>
              <a:t>Perdita di massa ossea</a:t>
            </a:r>
            <a:endParaRPr b="0" lang="ru-RU" sz="3100" spc="-1" strike="noStrike">
              <a:latin typeface="Arial"/>
            </a:endParaRPr>
          </a:p>
          <a:p>
            <a:pPr algn="ctr">
              <a:lnSpc>
                <a:spcPct val="108000"/>
              </a:lnSpc>
              <a:tabLst>
                <a:tab algn="l" pos="0"/>
              </a:tabLst>
            </a:pPr>
            <a:endParaRPr b="0" lang="ru-RU" sz="3100" spc="-1" strike="noStrike">
              <a:latin typeface="Arial"/>
            </a:endParaRPr>
          </a:p>
        </p:txBody>
      </p:sp>
      <p:grpSp>
        <p:nvGrpSpPr>
          <p:cNvPr id="369" name="Сгруппировать"/>
          <p:cNvGrpSpPr/>
          <p:nvPr/>
        </p:nvGrpSpPr>
        <p:grpSpPr>
          <a:xfrm>
            <a:off x="15616800" y="8587440"/>
            <a:ext cx="1630440" cy="1630440"/>
            <a:chOff x="15616800" y="8587440"/>
            <a:chExt cx="1630440" cy="1630440"/>
          </a:xfrm>
        </p:grpSpPr>
        <p:sp>
          <p:nvSpPr>
            <p:cNvPr id="370" name="Кружок"/>
            <p:cNvSpPr/>
            <p:nvPr/>
          </p:nvSpPr>
          <p:spPr>
            <a:xfrm>
              <a:off x="15616800" y="8587440"/>
              <a:ext cx="1630440" cy="163044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371" name="image47.png" descr="image47.png"/>
            <p:cNvPicPr/>
            <p:nvPr/>
          </p:nvPicPr>
          <p:blipFill>
            <a:blip r:embed="rId1"/>
            <a:stretch/>
          </p:blipFill>
          <p:spPr>
            <a:xfrm>
              <a:off x="15857280" y="8811720"/>
              <a:ext cx="1149480" cy="1182240"/>
            </a:xfrm>
            <a:prstGeom prst="rect">
              <a:avLst/>
            </a:prstGeom>
            <a:ln w="12700">
              <a:noFill/>
            </a:ln>
          </p:spPr>
        </p:pic>
      </p:grpSp>
      <p:pic>
        <p:nvPicPr>
          <p:cNvPr id="372" name="image7.png" descr="image7.png"/>
          <p:cNvPicPr/>
          <p:nvPr/>
        </p:nvPicPr>
        <p:blipFill>
          <a:blip r:embed="rId2"/>
          <a:stretch/>
        </p:blipFill>
        <p:spPr>
          <a:xfrm>
            <a:off x="1537560" y="12793680"/>
            <a:ext cx="1773720" cy="311040"/>
          </a:xfrm>
          <a:prstGeom prst="rect">
            <a:avLst/>
          </a:prstGeom>
          <a:ln w="12700">
            <a:noFill/>
          </a:ln>
        </p:spPr>
      </p:pic>
      <p:sp>
        <p:nvSpPr>
          <p:cNvPr id="373" name="D-Spray"/>
          <p:cNvSpPr/>
          <p:nvPr/>
        </p:nvSpPr>
        <p:spPr>
          <a:xfrm>
            <a:off x="22411440" y="12786120"/>
            <a:ext cx="1120680" cy="417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2d2d2e"/>
                </a:solidFill>
                <a:latin typeface="Arial"/>
                <a:ea typeface="Arial"/>
              </a:rPr>
              <a:t>D-Spray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374" name="image12.png" descr="image12.png"/>
          <p:cNvPicPr/>
          <p:nvPr/>
        </p:nvPicPr>
        <p:blipFill>
          <a:blip r:embed="rId3"/>
          <a:stretch/>
        </p:blipFill>
        <p:spPr>
          <a:xfrm>
            <a:off x="23622480" y="-11771280"/>
            <a:ext cx="19628640" cy="13714920"/>
          </a:xfrm>
          <a:prstGeom prst="rect">
            <a:avLst/>
          </a:prstGeom>
          <a:ln w="12700">
            <a:noFill/>
          </a:ln>
        </p:spPr>
      </p:pic>
      <p:sp>
        <p:nvSpPr>
          <p:cNvPr id="375" name="Регулярный прием витамина D существенно снижает риски:"/>
          <p:cNvSpPr/>
          <p:nvPr/>
        </p:nvSpPr>
        <p:spPr>
          <a:xfrm>
            <a:off x="761040" y="565920"/>
            <a:ext cx="22670280" cy="27482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8000" spc="-1" strike="noStrike">
                <a:solidFill>
                  <a:srgbClr val="ffffff"/>
                </a:solidFill>
                <a:latin typeface="Arial"/>
                <a:ea typeface="Arial"/>
              </a:rPr>
              <a:t>L'assunzione regolare di </a:t>
            </a:r>
            <a:r>
              <a:rPr b="1" lang="it-IT" sz="8000" spc="-1" strike="noStrike">
                <a:solidFill>
                  <a:srgbClr val="fdf098"/>
                </a:solidFill>
                <a:latin typeface="Arial"/>
                <a:ea typeface="Arial"/>
              </a:rPr>
              <a:t>vitamina D</a:t>
            </a:r>
            <a:r>
              <a:rPr b="1" lang="en-US" sz="8000" spc="-1" strike="noStrike" baseline="-25000">
                <a:solidFill>
                  <a:srgbClr val="fdf098"/>
                </a:solidFill>
                <a:latin typeface="Arial"/>
                <a:ea typeface="Arial"/>
              </a:rPr>
              <a:t>3</a:t>
            </a:r>
            <a:r>
              <a:rPr b="1" lang="it-IT" sz="8000" spc="-1" strike="noStrike">
                <a:solidFill>
                  <a:srgbClr val="fdf098"/>
                </a:solidFill>
                <a:latin typeface="Arial"/>
                <a:ea typeface="Arial"/>
              </a:rPr>
              <a:t> riduce significativamente il rischio di</a:t>
            </a:r>
            <a:r>
              <a:rPr b="1" lang="it-IT" sz="8000" spc="-1" strike="noStrike">
                <a:solidFill>
                  <a:srgbClr val="ffffff"/>
                </a:solidFill>
                <a:latin typeface="Arial"/>
                <a:ea typeface="Arial"/>
              </a:rPr>
              <a:t>:</a:t>
            </a:r>
            <a:endParaRPr b="0" lang="ru-RU" sz="8000" spc="-1" strike="noStrike">
              <a:latin typeface="Arial"/>
            </a:endParaRPr>
          </a:p>
        </p:txBody>
      </p:sp>
      <p:sp>
        <p:nvSpPr>
          <p:cNvPr id="376" name="Развития сердечно-сосудистых заболеваний"/>
          <p:cNvSpPr/>
          <p:nvPr/>
        </p:nvSpPr>
        <p:spPr>
          <a:xfrm>
            <a:off x="5826600" y="10450800"/>
            <a:ext cx="6037560" cy="12751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 algn="ctr">
              <a:lnSpc>
                <a:spcPct val="120000"/>
              </a:lnSpc>
              <a:tabLst>
                <a:tab algn="l" pos="0"/>
              </a:tabLst>
            </a:pPr>
            <a:r>
              <a:rPr b="1" lang="it-IT" sz="3100" spc="-1" strike="noStrike">
                <a:solidFill>
                  <a:srgbClr val="ffffff"/>
                </a:solidFill>
                <a:latin typeface="Arial"/>
                <a:ea typeface="Arial"/>
              </a:rPr>
              <a:t>Sviluppo di malattie cardiovascolari 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377" name="Угасания репродуктивной функции"/>
          <p:cNvSpPr/>
          <p:nvPr/>
        </p:nvSpPr>
        <p:spPr>
          <a:xfrm>
            <a:off x="1767600" y="6809040"/>
            <a:ext cx="5862600" cy="11613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 algn="ctr">
              <a:lnSpc>
                <a:spcPct val="108000"/>
              </a:lnSpc>
              <a:tabLst>
                <a:tab algn="l" pos="0"/>
              </a:tabLst>
            </a:pPr>
            <a:r>
              <a:rPr b="1" lang="it-IT" sz="3100" spc="-1" strike="noStrike">
                <a:solidFill>
                  <a:srgbClr val="ffffff"/>
                </a:solidFill>
                <a:latin typeface="Arial"/>
                <a:ea typeface="Arial"/>
              </a:rPr>
              <a:t>Declino della funzione riproduttiva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378" name="Развития депрессии"/>
          <p:cNvSpPr/>
          <p:nvPr/>
        </p:nvSpPr>
        <p:spPr>
          <a:xfrm>
            <a:off x="8896320" y="6890040"/>
            <a:ext cx="7090920" cy="651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 algn="ctr">
              <a:lnSpc>
                <a:spcPct val="108000"/>
              </a:lnSpc>
              <a:tabLst>
                <a:tab algn="l" pos="0"/>
              </a:tabLst>
            </a:pPr>
            <a:r>
              <a:rPr b="1" lang="it-IT" sz="3100" spc="-1" strike="noStrike">
                <a:solidFill>
                  <a:srgbClr val="ffffff"/>
                </a:solidFill>
                <a:latin typeface="Arial"/>
                <a:ea typeface="Arial"/>
              </a:rPr>
              <a:t>Sviluppo di depressione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379" name="Частых инфекционных заболеваний"/>
          <p:cNvSpPr/>
          <p:nvPr/>
        </p:nvSpPr>
        <p:spPr>
          <a:xfrm>
            <a:off x="17253360" y="7136280"/>
            <a:ext cx="6571080" cy="651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 algn="ctr">
              <a:lnSpc>
                <a:spcPct val="108000"/>
              </a:lnSpc>
              <a:tabLst>
                <a:tab algn="l" pos="0"/>
              </a:tabLst>
            </a:pPr>
            <a:r>
              <a:rPr b="1" lang="it-IT" sz="3100" spc="-1" strike="noStrike">
                <a:solidFill>
                  <a:srgbClr val="ffffff"/>
                </a:solidFill>
                <a:latin typeface="Arial"/>
                <a:ea typeface="Arial"/>
              </a:rPr>
              <a:t>Frequenti infezioni</a:t>
            </a:r>
            <a:endParaRPr b="0" lang="ru-RU" sz="3100" spc="-1" strike="noStrike">
              <a:latin typeface="Arial"/>
            </a:endParaRPr>
          </a:p>
        </p:txBody>
      </p:sp>
      <p:grpSp>
        <p:nvGrpSpPr>
          <p:cNvPr id="380" name="Сгруппировать"/>
          <p:cNvGrpSpPr/>
          <p:nvPr/>
        </p:nvGrpSpPr>
        <p:grpSpPr>
          <a:xfrm>
            <a:off x="19723680" y="4942080"/>
            <a:ext cx="1630440" cy="1630440"/>
            <a:chOff x="19723680" y="4942080"/>
            <a:chExt cx="1630440" cy="1630440"/>
          </a:xfrm>
        </p:grpSpPr>
        <p:pic>
          <p:nvPicPr>
            <p:cNvPr id="381" name="image48.png" descr="image48.png"/>
            <p:cNvPicPr/>
            <p:nvPr/>
          </p:nvPicPr>
          <p:blipFill>
            <a:blip r:embed="rId4"/>
            <a:stretch/>
          </p:blipFill>
          <p:spPr>
            <a:xfrm>
              <a:off x="19891080" y="5118120"/>
              <a:ext cx="1264320" cy="1278720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382" name="Кружок"/>
            <p:cNvSpPr/>
            <p:nvPr/>
          </p:nvSpPr>
          <p:spPr>
            <a:xfrm>
              <a:off x="19723680" y="4942080"/>
              <a:ext cx="1630440" cy="163044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83" name="Сгруппировать"/>
          <p:cNvGrpSpPr/>
          <p:nvPr/>
        </p:nvGrpSpPr>
        <p:grpSpPr>
          <a:xfrm>
            <a:off x="3773880" y="4938840"/>
            <a:ext cx="1630440" cy="1630440"/>
            <a:chOff x="3773880" y="4938840"/>
            <a:chExt cx="1630440" cy="1630440"/>
          </a:xfrm>
        </p:grpSpPr>
        <p:sp>
          <p:nvSpPr>
            <p:cNvPr id="384" name="Кружок"/>
            <p:cNvSpPr/>
            <p:nvPr/>
          </p:nvSpPr>
          <p:spPr>
            <a:xfrm>
              <a:off x="3773880" y="4938840"/>
              <a:ext cx="1630440" cy="163044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385" name="image49.png" descr="image49.png"/>
            <p:cNvPicPr/>
            <p:nvPr/>
          </p:nvPicPr>
          <p:blipFill>
            <a:blip r:embed="rId5"/>
            <a:stretch/>
          </p:blipFill>
          <p:spPr>
            <a:xfrm>
              <a:off x="3967560" y="5114520"/>
              <a:ext cx="1242720" cy="1278720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386" name="Сгруппировать"/>
          <p:cNvGrpSpPr/>
          <p:nvPr/>
        </p:nvGrpSpPr>
        <p:grpSpPr>
          <a:xfrm>
            <a:off x="11626560" y="4942080"/>
            <a:ext cx="1630440" cy="1630440"/>
            <a:chOff x="11626560" y="4942080"/>
            <a:chExt cx="1630440" cy="1630440"/>
          </a:xfrm>
        </p:grpSpPr>
        <p:sp>
          <p:nvSpPr>
            <p:cNvPr id="387" name="Кружок"/>
            <p:cNvSpPr/>
            <p:nvPr/>
          </p:nvSpPr>
          <p:spPr>
            <a:xfrm>
              <a:off x="11626560" y="4942080"/>
              <a:ext cx="1630440" cy="163044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388" name="image50.png" descr="image50.png"/>
            <p:cNvPicPr/>
            <p:nvPr/>
          </p:nvPicPr>
          <p:blipFill>
            <a:blip r:embed="rId6"/>
            <a:stretch/>
          </p:blipFill>
          <p:spPr>
            <a:xfrm>
              <a:off x="11925720" y="5166360"/>
              <a:ext cx="1032120" cy="1182240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389" name="Сгруппировать"/>
          <p:cNvGrpSpPr/>
          <p:nvPr/>
        </p:nvGrpSpPr>
        <p:grpSpPr>
          <a:xfrm>
            <a:off x="8019000" y="8587440"/>
            <a:ext cx="1630440" cy="1630440"/>
            <a:chOff x="8019000" y="8587440"/>
            <a:chExt cx="1630440" cy="1630440"/>
          </a:xfrm>
        </p:grpSpPr>
        <p:sp>
          <p:nvSpPr>
            <p:cNvPr id="390" name="Кружок"/>
            <p:cNvSpPr/>
            <p:nvPr/>
          </p:nvSpPr>
          <p:spPr>
            <a:xfrm>
              <a:off x="8019000" y="8587440"/>
              <a:ext cx="1630440" cy="163044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391" name="image51.png" descr="image51.png"/>
            <p:cNvPicPr/>
            <p:nvPr/>
          </p:nvPicPr>
          <p:blipFill>
            <a:blip r:embed="rId7"/>
            <a:stretch/>
          </p:blipFill>
          <p:spPr>
            <a:xfrm>
              <a:off x="8149680" y="8696520"/>
              <a:ext cx="1445400" cy="141228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392" name="TextBox 2"/>
          <p:cNvSpPr/>
          <p:nvPr/>
        </p:nvSpPr>
        <p:spPr>
          <a:xfrm>
            <a:off x="6001200" y="7187400"/>
            <a:ext cx="588240" cy="548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horzOverflow="overflow" vertOverflow="overflow" lIns="45720" rIns="4572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3000" spc="-1" strike="noStrike">
                <a:solidFill>
                  <a:srgbClr val="fdf098"/>
                </a:solidFill>
                <a:latin typeface="Arial"/>
                <a:ea typeface="Arial"/>
              </a:rPr>
              <a:t>5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393" name="TextBox 29"/>
          <p:cNvSpPr/>
          <p:nvPr/>
        </p:nvSpPr>
        <p:spPr>
          <a:xfrm>
            <a:off x="14792040" y="6662160"/>
            <a:ext cx="304200" cy="548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horzOverflow="overflow" vertOverflow="overflow" lIns="45720" rIns="4572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3000" spc="-1" strike="noStrike">
                <a:solidFill>
                  <a:srgbClr val="fdf098"/>
                </a:solidFill>
                <a:latin typeface="Arial"/>
                <a:ea typeface="Arial"/>
              </a:rPr>
              <a:t>6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394" name="TextBox 30"/>
          <p:cNvSpPr/>
          <p:nvPr/>
        </p:nvSpPr>
        <p:spPr>
          <a:xfrm>
            <a:off x="22536720" y="6906960"/>
            <a:ext cx="304200" cy="548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horzOverflow="overflow" vertOverflow="overflow" lIns="45720" rIns="4572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3000" spc="-1" strike="noStrike">
                <a:solidFill>
                  <a:srgbClr val="fdf098"/>
                </a:solidFill>
                <a:latin typeface="Arial"/>
                <a:ea typeface="Arial"/>
              </a:rPr>
              <a:t>7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395" name="TextBox 31"/>
          <p:cNvSpPr/>
          <p:nvPr/>
        </p:nvSpPr>
        <p:spPr>
          <a:xfrm>
            <a:off x="10477080" y="10911960"/>
            <a:ext cx="1150200" cy="548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horzOverflow="overflow" vertOverflow="overflow" lIns="45720" rIns="4572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3000" spc="-1" strike="noStrike">
                <a:solidFill>
                  <a:srgbClr val="fdf098"/>
                </a:solidFill>
                <a:latin typeface="Arial"/>
                <a:ea typeface="Arial"/>
              </a:rPr>
              <a:t>8,9,10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396" name="TextBox 32"/>
          <p:cNvSpPr/>
          <p:nvPr/>
        </p:nvSpPr>
        <p:spPr>
          <a:xfrm>
            <a:off x="18578160" y="10218240"/>
            <a:ext cx="1544760" cy="548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horzOverflow="overflow" vertOverflow="overflow" lIns="45720" rIns="4572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3000" spc="-1" strike="noStrike">
                <a:solidFill>
                  <a:srgbClr val="fdf098"/>
                </a:solidFill>
                <a:latin typeface="Arial"/>
                <a:ea typeface="Arial"/>
              </a:rPr>
              <a:t>11,12,13</a:t>
            </a:r>
            <a:endParaRPr b="0" lang="ru-RU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D-Spray"/>
          <p:cNvSpPr/>
          <p:nvPr/>
        </p:nvSpPr>
        <p:spPr>
          <a:xfrm>
            <a:off x="1402560" y="2568240"/>
            <a:ext cx="8731440" cy="1514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9000" spc="-1" strike="noStrike">
                <a:solidFill>
                  <a:srgbClr val="ff644e"/>
                </a:solidFill>
                <a:latin typeface="Arial"/>
                <a:ea typeface="Arial"/>
              </a:rPr>
              <a:t>D-Spray</a:t>
            </a:r>
            <a:r>
              <a:rPr b="1" lang="en-US" sz="9000" spc="-1" strike="noStrike">
                <a:solidFill>
                  <a:srgbClr val="ff644e"/>
                </a:solidFill>
                <a:latin typeface="Arial"/>
                <a:ea typeface="Arial"/>
              </a:rPr>
              <a:t> 2000</a:t>
            </a:r>
            <a:endParaRPr b="0" lang="ru-RU" sz="9000" spc="-1" strike="noStrike">
              <a:latin typeface="Arial"/>
            </a:endParaRPr>
          </a:p>
        </p:txBody>
      </p:sp>
      <p:pic>
        <p:nvPicPr>
          <p:cNvPr id="398" name="image7.png" descr="image7.png"/>
          <p:cNvPicPr/>
          <p:nvPr/>
        </p:nvPicPr>
        <p:blipFill>
          <a:blip r:embed="rId1"/>
          <a:stretch/>
        </p:blipFill>
        <p:spPr>
          <a:xfrm>
            <a:off x="1537560" y="12793680"/>
            <a:ext cx="1773720" cy="311040"/>
          </a:xfrm>
          <a:prstGeom prst="rect">
            <a:avLst/>
          </a:prstGeom>
          <a:ln w="12700">
            <a:noFill/>
          </a:ln>
        </p:spPr>
      </p:pic>
      <p:sp>
        <p:nvSpPr>
          <p:cNvPr id="399" name="2179"/>
          <p:cNvSpPr/>
          <p:nvPr/>
        </p:nvSpPr>
        <p:spPr>
          <a:xfrm>
            <a:off x="1473840" y="4372560"/>
            <a:ext cx="9032040" cy="752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4000" spc="-100" strike="noStrike">
                <a:solidFill>
                  <a:srgbClr val="535353"/>
                </a:solidFill>
                <a:latin typeface="Helvetica Neue"/>
                <a:ea typeface="Helvetica Neue"/>
              </a:rPr>
              <a:t>2197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400" name="КЛУБНАЯ ЦЕНА"/>
          <p:cNvSpPr/>
          <p:nvPr/>
        </p:nvSpPr>
        <p:spPr>
          <a:xfrm>
            <a:off x="1508400" y="8343360"/>
            <a:ext cx="9032040" cy="5032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>
              <a:lnSpc>
                <a:spcPct val="100000"/>
              </a:lnSpc>
              <a:spcBef>
                <a:spcPts val="5100"/>
              </a:spcBef>
              <a:tabLst>
                <a:tab algn="l" pos="0"/>
              </a:tabLst>
            </a:pPr>
            <a:r>
              <a:rPr b="1" lang="it-IT" sz="3300" spc="-100" strike="noStrike">
                <a:solidFill>
                  <a:srgbClr val="33414e"/>
                </a:solidFill>
                <a:latin typeface="Arial"/>
                <a:ea typeface="Arial"/>
              </a:rPr>
              <a:t>PREZZO CLUB</a:t>
            </a:r>
            <a:endParaRPr b="0" lang="ru-RU" sz="3300" spc="-1" strike="noStrike">
              <a:latin typeface="Arial"/>
            </a:endParaRPr>
          </a:p>
        </p:txBody>
      </p:sp>
      <p:sp>
        <p:nvSpPr>
          <p:cNvPr id="401" name="РОЗНИЧНАЯ ЦЕНА"/>
          <p:cNvSpPr/>
          <p:nvPr/>
        </p:nvSpPr>
        <p:spPr>
          <a:xfrm>
            <a:off x="1508400" y="9762840"/>
            <a:ext cx="6965640" cy="5032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>
              <a:lnSpc>
                <a:spcPct val="100000"/>
              </a:lnSpc>
              <a:spcBef>
                <a:spcPts val="5100"/>
              </a:spcBef>
              <a:tabLst>
                <a:tab algn="l" pos="0"/>
              </a:tabLst>
            </a:pPr>
            <a:r>
              <a:rPr b="1" lang="it-IT" sz="3300" spc="-100" strike="noStrike">
                <a:solidFill>
                  <a:srgbClr val="33414e"/>
                </a:solidFill>
                <a:latin typeface="Arial"/>
                <a:ea typeface="Arial"/>
              </a:rPr>
              <a:t>PREZZO AL DETTAGLIO</a:t>
            </a:r>
            <a:endParaRPr b="0" lang="ru-RU" sz="3300" spc="-1" strike="noStrike">
              <a:latin typeface="Arial"/>
            </a:endParaRPr>
          </a:p>
        </p:txBody>
      </p:sp>
      <p:sp>
        <p:nvSpPr>
          <p:cNvPr id="402" name="?? у.е"/>
          <p:cNvSpPr/>
          <p:nvPr/>
        </p:nvSpPr>
        <p:spPr>
          <a:xfrm>
            <a:off x="6780240" y="9651240"/>
            <a:ext cx="3121560" cy="6865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>
              <a:lnSpc>
                <a:spcPct val="100000"/>
              </a:lnSpc>
              <a:spcBef>
                <a:spcPts val="5100"/>
              </a:spcBef>
              <a:tabLst>
                <a:tab algn="l" pos="0"/>
              </a:tabLst>
            </a:pPr>
            <a:r>
              <a:rPr b="1" lang="ru-RU" sz="4500" spc="-100" strike="noStrike">
                <a:solidFill>
                  <a:srgbClr val="535353"/>
                </a:solidFill>
                <a:latin typeface="Arial"/>
                <a:ea typeface="Arial"/>
              </a:rPr>
              <a:t>15 </a:t>
            </a:r>
            <a:r>
              <a:rPr b="1" lang="es-AR" sz="3300" spc="-100" strike="noStrike">
                <a:solidFill>
                  <a:srgbClr val="535353"/>
                </a:solidFill>
                <a:latin typeface="Arial"/>
                <a:ea typeface="Arial"/>
              </a:rPr>
              <a:t>EUR</a:t>
            </a:r>
            <a:endParaRPr b="0" lang="ru-RU" sz="3300" spc="-1" strike="noStrike">
              <a:latin typeface="Arial"/>
            </a:endParaRPr>
          </a:p>
        </p:txBody>
      </p:sp>
      <p:sp>
        <p:nvSpPr>
          <p:cNvPr id="403" name="?? у.е"/>
          <p:cNvSpPr/>
          <p:nvPr/>
        </p:nvSpPr>
        <p:spPr>
          <a:xfrm>
            <a:off x="6828480" y="8170200"/>
            <a:ext cx="2332800" cy="6865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>
              <a:lnSpc>
                <a:spcPct val="100000"/>
              </a:lnSpc>
              <a:spcBef>
                <a:spcPts val="5100"/>
              </a:spcBef>
              <a:tabLst>
                <a:tab algn="l" pos="0"/>
              </a:tabLst>
            </a:pPr>
            <a:r>
              <a:rPr b="1" lang="ru-RU" sz="4500" spc="-100" strike="noStrike">
                <a:solidFill>
                  <a:srgbClr val="535353"/>
                </a:solidFill>
                <a:latin typeface="Arial"/>
                <a:ea typeface="Arial"/>
              </a:rPr>
              <a:t>12 </a:t>
            </a:r>
            <a:r>
              <a:rPr b="1" lang="es-AR" sz="3300" spc="-100" strike="noStrike">
                <a:solidFill>
                  <a:srgbClr val="535353"/>
                </a:solidFill>
                <a:latin typeface="Arial"/>
                <a:ea typeface="Arial"/>
              </a:rPr>
              <a:t>EUR</a:t>
            </a:r>
            <a:endParaRPr b="0" lang="ru-RU" sz="3300" spc="-1" strike="noStrike">
              <a:latin typeface="Arial"/>
            </a:endParaRPr>
          </a:p>
        </p:txBody>
      </p:sp>
      <p:sp>
        <p:nvSpPr>
          <p:cNvPr id="404" name="БОНУСНЫЕ БАЛЛЫ"/>
          <p:cNvSpPr/>
          <p:nvPr/>
        </p:nvSpPr>
        <p:spPr>
          <a:xfrm>
            <a:off x="1508400" y="6923880"/>
            <a:ext cx="9032040" cy="5032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>
              <a:lnSpc>
                <a:spcPct val="100000"/>
              </a:lnSpc>
              <a:spcBef>
                <a:spcPts val="5100"/>
              </a:spcBef>
              <a:tabLst>
                <a:tab algn="l" pos="0"/>
              </a:tabLst>
            </a:pPr>
            <a:r>
              <a:rPr b="1" lang="it-IT" sz="3300" spc="-100" strike="noStrike">
                <a:solidFill>
                  <a:srgbClr val="33414e"/>
                </a:solidFill>
                <a:latin typeface="Arial"/>
                <a:ea typeface="Arial"/>
              </a:rPr>
              <a:t>PUNTI BONUS</a:t>
            </a:r>
            <a:endParaRPr b="0" lang="ru-RU" sz="3300" spc="-1" strike="noStrike">
              <a:latin typeface="Arial"/>
            </a:endParaRPr>
          </a:p>
        </p:txBody>
      </p:sp>
      <p:sp>
        <p:nvSpPr>
          <p:cNvPr id="405" name="??"/>
          <p:cNvSpPr/>
          <p:nvPr/>
        </p:nvSpPr>
        <p:spPr>
          <a:xfrm>
            <a:off x="6777360" y="6784560"/>
            <a:ext cx="1604880" cy="6850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>
              <a:lnSpc>
                <a:spcPct val="100000"/>
              </a:lnSpc>
              <a:spcBef>
                <a:spcPts val="5100"/>
              </a:spcBef>
              <a:tabLst>
                <a:tab algn="l" pos="0"/>
              </a:tabLst>
            </a:pPr>
            <a:r>
              <a:rPr b="1" lang="ru-RU" sz="4500" spc="-100" strike="noStrike">
                <a:solidFill>
                  <a:srgbClr val="535353"/>
                </a:solidFill>
                <a:latin typeface="Arial"/>
                <a:ea typeface="Arial"/>
              </a:rPr>
              <a:t>7</a:t>
            </a:r>
            <a:endParaRPr b="0" lang="ru-RU" sz="4500" spc="-1" strike="noStrike">
              <a:latin typeface="Arial"/>
            </a:endParaRPr>
          </a:p>
        </p:txBody>
      </p:sp>
      <p:sp>
        <p:nvSpPr>
          <p:cNvPr id="406" name="Кружок"/>
          <p:cNvSpPr/>
          <p:nvPr/>
        </p:nvSpPr>
        <p:spPr>
          <a:xfrm>
            <a:off x="6558480" y="6603120"/>
            <a:ext cx="1069200" cy="1069200"/>
          </a:xfrm>
          <a:prstGeom prst="ellipse">
            <a:avLst/>
          </a:prstGeom>
          <a:noFill/>
          <a:ln w="38160">
            <a:solidFill>
              <a:srgbClr val="ff55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07" name="D-Spray"/>
          <p:cNvSpPr/>
          <p:nvPr/>
        </p:nvSpPr>
        <p:spPr>
          <a:xfrm>
            <a:off x="22411440" y="12786120"/>
            <a:ext cx="1120680" cy="417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2d2d2e"/>
                </a:solidFill>
                <a:latin typeface="Arial"/>
                <a:ea typeface="Arial"/>
              </a:rPr>
              <a:t>D-Spray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408" name="" descr=""/>
          <p:cNvPicPr/>
          <p:nvPr/>
        </p:nvPicPr>
        <p:blipFill>
          <a:blip r:embed="rId2"/>
          <a:stretch/>
        </p:blipFill>
        <p:spPr>
          <a:xfrm>
            <a:off x="14481720" y="2373120"/>
            <a:ext cx="6331320" cy="9474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2ef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D-Spray"/>
          <p:cNvSpPr/>
          <p:nvPr/>
        </p:nvSpPr>
        <p:spPr>
          <a:xfrm>
            <a:off x="691200" y="619200"/>
            <a:ext cx="8731440" cy="1514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9000" spc="-1" strike="noStrike">
                <a:solidFill>
                  <a:srgbClr val="ff644e"/>
                </a:solidFill>
                <a:latin typeface="Arial"/>
                <a:ea typeface="Arial"/>
              </a:rPr>
              <a:t>Bibliografia</a:t>
            </a:r>
            <a:endParaRPr b="0" lang="ru-RU" sz="9000" spc="-1" strike="noStrike">
              <a:latin typeface="Arial"/>
            </a:endParaRPr>
          </a:p>
        </p:txBody>
      </p:sp>
      <p:sp>
        <p:nvSpPr>
          <p:cNvPr id="410" name="TextBox 2"/>
          <p:cNvSpPr/>
          <p:nvPr/>
        </p:nvSpPr>
        <p:spPr>
          <a:xfrm>
            <a:off x="762480" y="2311920"/>
            <a:ext cx="11596320" cy="10146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horzOverflow="overflow" vertOverflow="overflow" lIns="45720" rIns="45720">
            <a:spAutoFit/>
          </a:bodyPr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Koolman J., Röhm K.H., Wirth J. Taschenatlas der Biochemie. German: Thieme, 2003.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1"/>
              </a:rPr>
              <a:t>https://faculty.ksu.edu.sa/sites/default/files/color_atlas_of_biochemistry_2nd_ed.pdf</a:t>
            </a:r>
            <a:r>
              <a:rPr b="0" lang="en-US" sz="2200" spc="-1" strike="noStrike">
                <a:solidFill>
                  <a:srgbClr val="989898"/>
                </a:solidFill>
                <a:latin typeface="Arial"/>
                <a:ea typeface="Arial"/>
              </a:rPr>
              <a:t>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Ultraviolet Radiation: How it Affects Life on Earth. </a:t>
            </a:r>
            <a:r>
              <a:rPr b="0" lang="en-US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2"/>
              </a:rPr>
              <a:t>https://earthobservatory.nasa.gov/features/UVB/uvb_radiation3.php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Claire E. Williams, Elizabeth A. Williams, Bernard M. Corfe. Rate of change of circulating 25-hydroxyvitamin D following sublingual and capsular vitamin D preparations. European Journal of Clinical Nutrition. 23 September 2019. </a:t>
            </a:r>
            <a:r>
              <a:rPr b="0" lang="en-US" sz="2200" spc="-1" strike="noStrike" u="sng">
                <a:solidFill>
                  <a:srgbClr val="0000ff"/>
                </a:solidFill>
                <a:uFillTx/>
                <a:latin typeface="Arial"/>
                <a:ea typeface="Arial"/>
                <a:hlinkClick r:id="rId3"/>
              </a:rPr>
              <a:t>https://pubmed.ncbi.nlm.nih.gov/31548595/</a:t>
            </a: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Holick MF. The vitamin D deficiency pandemic: Approaches for diagnosis, treatment </a:t>
            </a:r>
            <a:br/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and prevention. Rev Endocr Metab Disord. 2017 Jun;18(2):153-165. </a:t>
            </a:r>
            <a:br/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doi: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10.1007/s11154-017-9424-1. PMID: 28516265.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4"/>
              </a:rPr>
              <a:t>https://pubmed.ncbi.nlm.nih.gov/28516265/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Lerchbaum E, Obermayer-Pietsch B. Vitamin D and fertility: a systematic review. </a:t>
            </a:r>
            <a:br/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Eur J Endocrinol. 2012 May;166(5):765-78. doi: 10.1530/EJE-11-0984. Epub 2012 </a:t>
            </a:r>
            <a:br/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Jan 24. PMID: 22275473.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5"/>
              </a:rPr>
              <a:t>https://pubmed.ncbi.nlm.nih.gov/22275473/</a:t>
            </a:r>
            <a:r>
              <a:rPr b="0" lang="ru-RU" sz="2200" spc="-1" strike="noStrike">
                <a:solidFill>
                  <a:srgbClr val="989898"/>
                </a:solidFill>
                <a:latin typeface="Arial"/>
                <a:ea typeface="Arial"/>
              </a:rPr>
              <a:t>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Kaviani M, Nikooyeh B, Zand H, Yaghmaei P, Neyestani TR. Effects of vitamin D supplementation on depression and some involved neurotransmitters. J Affect Disord. 2020 May 15;269:28-35. doi: 10.1016/j.jad.2020.03.029. Epub 2020 Mar 13. PMID: 32217340.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6"/>
              </a:rPr>
              <a:t>https://pubmed.ncbi.nlm.nih.gov/32217340/</a:t>
            </a:r>
            <a:r>
              <a:rPr b="0" lang="ru-RU" sz="2200" spc="-1" strike="noStrike">
                <a:solidFill>
                  <a:srgbClr val="989898"/>
                </a:solidFill>
                <a:latin typeface="Arial"/>
                <a:ea typeface="Arial"/>
              </a:rPr>
              <a:t>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AutoNum type="arabicPeriod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Ginde AA, Mansbach JM, Camargo CA Jr. Association between serum 25-hydroxyvitamin D level and upper respiratory tract infection in the Third National Health and Nutrition Examination Survey. Arch Intern Med. 2009 Feb 23;169(4):384-90. doi: 10.1001/archinternmed.2008.560. PMID: 19237723; PMCID: PMC3447082.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7"/>
              </a:rPr>
              <a:t>https://www.ncbi.nlm.nih.gov/pmc/articles/PMC3447082/</a:t>
            </a:r>
            <a:r>
              <a:rPr b="0" lang="ru-RU" sz="2200" spc="-1" strike="noStrike">
                <a:solidFill>
                  <a:srgbClr val="989898"/>
                </a:solidFill>
                <a:latin typeface="Arial"/>
                <a:ea typeface="Arial"/>
              </a:rPr>
              <a:t> 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411" name="TextBox 3"/>
          <p:cNvSpPr/>
          <p:nvPr/>
        </p:nvSpPr>
        <p:spPr>
          <a:xfrm>
            <a:off x="12897720" y="2141280"/>
            <a:ext cx="11257200" cy="114872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horzOverflow="overflow" vertOverflow="overflow" lIns="45720" rIns="45720">
            <a:spAutoFit/>
          </a:bodyPr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AutoNum type="arabicPeriod" startAt="8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Giovannucci E, Liu Y, Hollis BW, Rimm EB. 25-hydroxyvitamin D and risk of myocardial</a:t>
            </a:r>
            <a:r>
              <a:rPr b="0" lang="ru-RU" sz="2200" spc="-1" strike="noStrike">
                <a:solidFill>
                  <a:srgbClr val="989898"/>
                </a:solidFill>
                <a:latin typeface="Arial"/>
                <a:ea typeface="Arial"/>
              </a:rPr>
              <a:t> </a:t>
            </a: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infarction in men: a prospective study. Arch Intern Med. 2008 Jun 9;168(11):1174-80. doi:10.1001/archinte.168.11.1174. 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PMID: 18541825; PMCID: PMC3719391.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8"/>
              </a:rPr>
              <a:t>https://pubmed.ncbi.nlm.nih.gov/18541825/</a:t>
            </a:r>
            <a:r>
              <a:rPr b="0" lang="ru-RU" sz="2200" spc="-1" strike="noStrike">
                <a:solidFill>
                  <a:srgbClr val="989898"/>
                </a:solidFill>
                <a:latin typeface="Arial"/>
                <a:ea typeface="Arial"/>
              </a:rPr>
              <a:t>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AutoNum type="arabicPeriod" startAt="8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Pilz S, Dobnig H, Fischer JE, Wellnitz B, Seelhorst U, Boehm BO, März W. Low vitamin d levels predict stroke in patients referred to coronary angiography. Stroke. 2008 Sep;39(9):2611-3. doi: 10.1161/STROKEAHA.107.513655. Epub 2008 Jul 17. PMID: 18635847.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9"/>
              </a:rPr>
              <a:t>https://pubmed.ncbi.nlm.nih.gov/18635847/</a:t>
            </a:r>
            <a:r>
              <a:rPr b="0" lang="ru-RU" sz="2200" spc="-1" strike="noStrike">
                <a:solidFill>
                  <a:srgbClr val="989898"/>
                </a:solidFill>
                <a:latin typeface="Arial"/>
                <a:ea typeface="Arial"/>
              </a:rPr>
              <a:t>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AutoNum type="arabicPeriod" startAt="8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Pilz S, März W, Wellnitz B, Seelhorst U, Fahrleitner-Pammer A, Dimai HP, Boehm BO, Dobnig H. Association of vitamin D deficiency with heart failure and sudden cardiac death in a large cross-sectional study of patients referred for coronary angiography. </a:t>
            </a:r>
            <a:br/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J Clin Endocrinol Metab. 2008 Oct;93(10):3927-35. doi: 10.1210/jc.2008-0784. Epub 2008 Aug 5. PMID: 18682515.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10"/>
              </a:rPr>
              <a:t>https://pubmed.ncbi.nlm.nih.gov/18682515/</a:t>
            </a:r>
            <a:r>
              <a:rPr b="0" lang="ru-RU" sz="2200" spc="-1" strike="noStrike">
                <a:solidFill>
                  <a:srgbClr val="989898"/>
                </a:solidFill>
                <a:latin typeface="Arial"/>
                <a:ea typeface="Arial"/>
              </a:rPr>
              <a:t>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AutoNum type="arabicPeriod" startAt="8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Boonen S, Lips P, Bouillon R, Bischoff-Ferrari HA, Vanderschueren D, Haentjens P. Need for additional calcium to reduce the risk of hip fracture with vitamin d supplementation: evidence from a comparative metaanalysis of randomized controlled trials. J Clin Endocrinol Metab. 2007 Apr;92(4):1415-23. doi: 10.1210/jc.2006-1404. Epub 2007 Jan 30. PMID: 17264183.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11"/>
              </a:rPr>
              <a:t>https://pubmed.ncbi.nlm.nih.gov/17264183/</a:t>
            </a:r>
            <a:r>
              <a:rPr b="0" lang="ru-RU" sz="2200" spc="-1" strike="noStrike">
                <a:solidFill>
                  <a:srgbClr val="989898"/>
                </a:solidFill>
                <a:latin typeface="Arial"/>
                <a:ea typeface="Arial"/>
              </a:rPr>
              <a:t>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AutoNum type="arabicPeriod" startAt="8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Bischoff-Ferrari HA, Willett WC, Wong JB, Stuck AE, Staehelin HB, Orav EJ, Thoma A, Kiel DP, Henschkowski J. Prevention of nonvertebral fractures with oral vitamin D and dose dependency: a meta-analysis of randomized controlled trials. Arch Intern Med. 2009 Mar 23;169(6):551-61. doi: 10.1001/archinternmed.2008.600. PMID: 19307517.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12"/>
              </a:rPr>
              <a:t>https://pubmed.ncbi.nlm.nih.gov/19307517/</a:t>
            </a:r>
            <a:r>
              <a:rPr b="0" lang="ru-RU" sz="2200" spc="-1" strike="noStrike">
                <a:solidFill>
                  <a:srgbClr val="989898"/>
                </a:solidFill>
                <a:latin typeface="Arial"/>
                <a:ea typeface="Arial"/>
              </a:rPr>
              <a:t>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AutoNum type="arabicPeriod" startAt="8"/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  <a:ea typeface="Arial"/>
              </a:rPr>
              <a:t>Bischoff-Ferrari HA, Dawson-Hughes B, Staehelin HB, Orav JE, Stuck AE, Theiler R, Wong JB, Egli A, Kiel DP, Henschkowski J. Fall prevention with supplemental and active forms of vitamin D: a meta-analysis of randomised controlled trials. BMJ. 2009 Oct 1;339:b3692. doi: 10.1136/bmj.b3692. PMID: 19797342; PMCID: PMC2755728.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ru-RU" sz="2200" spc="-1" strike="noStrike" u="sng">
                <a:solidFill>
                  <a:srgbClr val="6666ff"/>
                </a:solidFill>
                <a:uFillTx/>
                <a:latin typeface="Arial"/>
                <a:ea typeface="Arial"/>
                <a:hlinkClick r:id="rId13"/>
              </a:rPr>
              <a:t>https://pubmed.ncbi.nlm.nih.gov/19797342/</a:t>
            </a:r>
            <a:r>
              <a:rPr b="0" lang="ru-RU" sz="2200" spc="-1" strike="noStrike">
                <a:solidFill>
                  <a:srgbClr val="989898"/>
                </a:solidFill>
                <a:latin typeface="Arial"/>
                <a:ea typeface="Arial"/>
              </a:rPr>
              <a:t>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</p:txBody>
      </p:sp>
      <p:pic>
        <p:nvPicPr>
          <p:cNvPr id="412" name="image7.png" descr="image7.png"/>
          <p:cNvPicPr/>
          <p:nvPr/>
        </p:nvPicPr>
        <p:blipFill>
          <a:blip r:embed="rId14"/>
          <a:stretch/>
        </p:blipFill>
        <p:spPr>
          <a:xfrm>
            <a:off x="1537560" y="12793680"/>
            <a:ext cx="1773720" cy="311040"/>
          </a:xfrm>
          <a:prstGeom prst="rect">
            <a:avLst/>
          </a:prstGeom>
          <a:ln w="12700">
            <a:noFill/>
          </a:ln>
        </p:spPr>
      </p:pic>
      <p:sp>
        <p:nvSpPr>
          <p:cNvPr id="413" name="D-Spray"/>
          <p:cNvSpPr/>
          <p:nvPr/>
        </p:nvSpPr>
        <p:spPr>
          <a:xfrm>
            <a:off x="22411440" y="12786120"/>
            <a:ext cx="1120680" cy="417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2d2d2e"/>
                </a:solidFill>
                <a:latin typeface="Arial"/>
                <a:ea typeface="Arial"/>
              </a:rPr>
              <a:t>D-Spray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image52.png" descr="image52.png"/>
          <p:cNvPicPr/>
          <p:nvPr/>
        </p:nvPicPr>
        <p:blipFill>
          <a:blip r:embed="rId1"/>
          <a:stretch/>
        </p:blipFill>
        <p:spPr>
          <a:xfrm>
            <a:off x="10326960" y="12192840"/>
            <a:ext cx="3728160" cy="655920"/>
          </a:xfrm>
          <a:prstGeom prst="rect">
            <a:avLst/>
          </a:prstGeom>
          <a:ln w="12700">
            <a:noFill/>
          </a:ln>
        </p:spPr>
      </p:pic>
      <p:sp>
        <p:nvSpPr>
          <p:cNvPr id="415" name="D-Spray"/>
          <p:cNvSpPr/>
          <p:nvPr/>
        </p:nvSpPr>
        <p:spPr>
          <a:xfrm>
            <a:off x="4705920" y="3561120"/>
            <a:ext cx="14970600" cy="2733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17000" spc="-1" strike="noStrike">
                <a:solidFill>
                  <a:srgbClr val="fdf098"/>
                </a:solidFill>
                <a:latin typeface="Arial"/>
                <a:ea typeface="Arial"/>
              </a:rPr>
              <a:t>D-Spray</a:t>
            </a:r>
            <a:r>
              <a:rPr b="1" lang="ru-RU" sz="17000" spc="-1" strike="noStrike">
                <a:solidFill>
                  <a:srgbClr val="fdf098"/>
                </a:solidFill>
                <a:latin typeface="Arial"/>
                <a:ea typeface="Arial"/>
              </a:rPr>
              <a:t> 2000</a:t>
            </a:r>
            <a:endParaRPr b="0" lang="ru-RU" sz="17000" spc="-1" strike="noStrike">
              <a:latin typeface="Arial"/>
            </a:endParaRPr>
          </a:p>
        </p:txBody>
      </p:sp>
      <p:sp>
        <p:nvSpPr>
          <p:cNvPr id="416" name="Лучи здоровья"/>
          <p:cNvSpPr/>
          <p:nvPr/>
        </p:nvSpPr>
        <p:spPr>
          <a:xfrm>
            <a:off x="4383720" y="6559920"/>
            <a:ext cx="15615720" cy="19263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it-IT" sz="11700" spc="-1" strike="noStrike">
                <a:solidFill>
                  <a:srgbClr val="ffffff"/>
                </a:solidFill>
                <a:latin typeface="Arial"/>
                <a:ea typeface="Arial"/>
              </a:rPr>
              <a:t>Raggi di salute</a:t>
            </a:r>
            <a:endParaRPr b="0" lang="ru-RU" sz="11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image6.png" descr="image6.png"/>
          <p:cNvPicPr/>
          <p:nvPr/>
        </p:nvPicPr>
        <p:blipFill>
          <a:blip r:embed="rId1"/>
          <a:srcRect l="24338" t="0" r="18932" b="0"/>
          <a:stretch/>
        </p:blipFill>
        <p:spPr>
          <a:xfrm rot="21455400">
            <a:off x="8079120" y="4359960"/>
            <a:ext cx="19563480" cy="19399320"/>
          </a:xfrm>
          <a:prstGeom prst="rect">
            <a:avLst/>
          </a:prstGeom>
          <a:ln w="12700">
            <a:noFill/>
          </a:ln>
        </p:spPr>
      </p:pic>
      <p:pic>
        <p:nvPicPr>
          <p:cNvPr id="178" name="image8.png" descr="image8.png"/>
          <p:cNvPicPr/>
          <p:nvPr/>
        </p:nvPicPr>
        <p:blipFill>
          <a:blip r:embed="rId2"/>
          <a:stretch/>
        </p:blipFill>
        <p:spPr>
          <a:xfrm flipH="1" rot="17398200">
            <a:off x="12846960" y="1460160"/>
            <a:ext cx="8817840" cy="2315520"/>
          </a:xfrm>
          <a:prstGeom prst="rect">
            <a:avLst/>
          </a:prstGeom>
          <a:ln w="12700">
            <a:noFill/>
          </a:ln>
        </p:spPr>
      </p:pic>
      <p:pic>
        <p:nvPicPr>
          <p:cNvPr id="179" name="image7.png" descr="image7.png"/>
          <p:cNvPicPr/>
          <p:nvPr/>
        </p:nvPicPr>
        <p:blipFill>
          <a:blip r:embed="rId3"/>
          <a:stretch/>
        </p:blipFill>
        <p:spPr>
          <a:xfrm>
            <a:off x="1537560" y="12793680"/>
            <a:ext cx="1773720" cy="311040"/>
          </a:xfrm>
          <a:prstGeom prst="rect">
            <a:avLst/>
          </a:prstGeom>
          <a:ln w="12700">
            <a:noFill/>
          </a:ln>
        </p:spPr>
      </p:pic>
      <p:sp>
        <p:nvSpPr>
          <p:cNvPr id="180" name="D-Spray"/>
          <p:cNvSpPr/>
          <p:nvPr/>
        </p:nvSpPr>
        <p:spPr>
          <a:xfrm>
            <a:off x="22411440" y="12786120"/>
            <a:ext cx="1120680" cy="417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2d2d2e"/>
                </a:solidFill>
                <a:latin typeface="Arial"/>
                <a:ea typeface="Arial"/>
              </a:rPr>
              <a:t>D-Spray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81" name="Витамин D регулирует все процессы в организме*"/>
          <p:cNvSpPr/>
          <p:nvPr/>
        </p:nvSpPr>
        <p:spPr>
          <a:xfrm>
            <a:off x="1417320" y="795600"/>
            <a:ext cx="15678000" cy="27482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8000" spc="-1" strike="noStrike">
                <a:solidFill>
                  <a:srgbClr val="ff644e"/>
                </a:solidFill>
                <a:latin typeface="Arial"/>
                <a:ea typeface="Arial"/>
              </a:rPr>
              <a:t>La vitamina </a:t>
            </a:r>
            <a:r>
              <a:rPr b="1" lang="en-US" sz="8000" spc="-1" strike="noStrike">
                <a:solidFill>
                  <a:srgbClr val="ff644e"/>
                </a:solidFill>
                <a:latin typeface="Arial"/>
                <a:ea typeface="Arial"/>
              </a:rPr>
              <a:t>D</a:t>
            </a:r>
            <a:r>
              <a:rPr b="1" lang="en-US" sz="8000" spc="-1" strike="noStrike" baseline="-25000">
                <a:solidFill>
                  <a:srgbClr val="ff644e"/>
                </a:solidFill>
                <a:latin typeface="Arial"/>
                <a:ea typeface="Arial"/>
              </a:rPr>
              <a:t>3</a:t>
            </a:r>
            <a:r>
              <a:rPr b="1" lang="en-US" sz="8000" spc="-1" strike="noStrike">
                <a:solidFill>
                  <a:srgbClr val="e1343e"/>
                </a:solidFill>
                <a:latin typeface="Arial"/>
                <a:ea typeface="Arial"/>
              </a:rPr>
              <a:t> </a:t>
            </a:r>
            <a:r>
              <a:rPr b="1" lang="it-IT" sz="8000" spc="-1" strike="noStrike">
                <a:solidFill>
                  <a:srgbClr val="363f47"/>
                </a:solidFill>
                <a:latin typeface="Arial"/>
                <a:ea typeface="Arial"/>
              </a:rPr>
              <a:t>regola molti processi nell’organismo</a:t>
            </a:r>
            <a:endParaRPr b="0" lang="ru-RU" sz="8000" spc="-1" strike="noStrike">
              <a:latin typeface="Arial"/>
            </a:endParaRPr>
          </a:p>
        </p:txBody>
      </p:sp>
      <p:sp>
        <p:nvSpPr>
          <p:cNvPr id="182" name="задерживаются городской пылью, смогом и облаками"/>
          <p:cNvSpPr/>
          <p:nvPr/>
        </p:nvSpPr>
        <p:spPr>
          <a:xfrm>
            <a:off x="13845600" y="9474840"/>
            <a:ext cx="7507080" cy="20750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1" lang="it-IT" sz="4000" spc="-1" strike="noStrike">
                <a:solidFill>
                  <a:srgbClr val="363f47"/>
                </a:solidFill>
                <a:latin typeface="Arial"/>
                <a:ea typeface="Arial"/>
              </a:rPr>
              <a:t>resta intrappolato dalle polveri sospese nell’aria di città, dallo smog e dalle nuvole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183" name="Витамин D сложно в достаточном количестве получить из пищи"/>
          <p:cNvSpPr/>
          <p:nvPr/>
        </p:nvSpPr>
        <p:spPr>
          <a:xfrm>
            <a:off x="3202920" y="8100360"/>
            <a:ext cx="6466320" cy="27331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0" lang="it-IT" sz="4000" spc="-1" strike="noStrike">
                <a:solidFill>
                  <a:srgbClr val="ff644e"/>
                </a:solidFill>
                <a:latin typeface="Arial"/>
                <a:ea typeface="Arial"/>
              </a:rPr>
              <a:t>La vitamina D </a:t>
            </a:r>
            <a:r>
              <a:rPr b="0" lang="it-IT" sz="4000" spc="-1" strike="noStrike">
                <a:solidFill>
                  <a:srgbClr val="363f47"/>
                </a:solidFill>
                <a:latin typeface="Arial"/>
                <a:ea typeface="Arial"/>
              </a:rPr>
              <a:t>è difficile da ottenere in quantità sufficiente solo attraverso l’alimentazione.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184" name="Организм синтезирует его самостоятельно под воздействием солнечных лучей"/>
          <p:cNvSpPr/>
          <p:nvPr/>
        </p:nvSpPr>
        <p:spPr>
          <a:xfrm>
            <a:off x="3202920" y="5088960"/>
            <a:ext cx="8953920" cy="20750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0" lang="it-IT" sz="4000" spc="-1" strike="noStrike">
                <a:solidFill>
                  <a:srgbClr val="363f47"/>
                </a:solidFill>
                <a:latin typeface="Arial"/>
                <a:ea typeface="Arial"/>
              </a:rPr>
              <a:t>Il nostro organismo è capace di sintetizzarla da solo quando </a:t>
            </a:r>
            <a:r>
              <a:rPr b="0" lang="it-IT" sz="4000" spc="-1" strike="noStrike">
                <a:solidFill>
                  <a:srgbClr val="ff644e"/>
                </a:solidFill>
                <a:latin typeface="Arial"/>
                <a:ea typeface="Arial"/>
              </a:rPr>
              <a:t>viene esposto alla luce solare</a:t>
            </a:r>
            <a:r>
              <a:rPr b="0" lang="it-IT" sz="4000" spc="-1" strike="noStrike">
                <a:solidFill>
                  <a:srgbClr val="363f47"/>
                </a:solidFill>
                <a:latin typeface="Arial"/>
                <a:ea typeface="Arial"/>
              </a:rPr>
              <a:t>.</a:t>
            </a:r>
            <a:endParaRPr b="0" lang="ru-RU" sz="4000" spc="-1" strike="noStrike">
              <a:latin typeface="Arial"/>
            </a:endParaRPr>
          </a:p>
        </p:txBody>
      </p:sp>
      <p:pic>
        <p:nvPicPr>
          <p:cNvPr id="185" name="image8.png" descr="image8.png"/>
          <p:cNvPicPr/>
          <p:nvPr/>
        </p:nvPicPr>
        <p:blipFill>
          <a:blip r:embed="rId4"/>
          <a:stretch/>
        </p:blipFill>
        <p:spPr>
          <a:xfrm flipH="1" rot="17398200">
            <a:off x="15280200" y="1540080"/>
            <a:ext cx="8819640" cy="2316240"/>
          </a:xfrm>
          <a:prstGeom prst="rect">
            <a:avLst/>
          </a:prstGeom>
          <a:ln w="12700">
            <a:noFill/>
          </a:ln>
        </p:spPr>
      </p:pic>
      <p:pic>
        <p:nvPicPr>
          <p:cNvPr id="186" name="image8.png" descr="image8.png"/>
          <p:cNvPicPr/>
          <p:nvPr/>
        </p:nvPicPr>
        <p:blipFill>
          <a:blip r:embed="rId5"/>
          <a:stretch/>
        </p:blipFill>
        <p:spPr>
          <a:xfrm flipH="1" rot="17398200">
            <a:off x="17998920" y="1643400"/>
            <a:ext cx="8638560" cy="2268720"/>
          </a:xfrm>
          <a:prstGeom prst="rect">
            <a:avLst/>
          </a:prstGeom>
          <a:ln w="12700">
            <a:noFill/>
          </a:ln>
        </p:spPr>
      </p:pic>
      <p:pic>
        <p:nvPicPr>
          <p:cNvPr id="187" name="image9.png" descr="image9.png"/>
          <p:cNvPicPr/>
          <p:nvPr/>
        </p:nvPicPr>
        <p:blipFill>
          <a:blip r:embed="rId6"/>
          <a:stretch/>
        </p:blipFill>
        <p:spPr>
          <a:xfrm>
            <a:off x="1161000" y="8524800"/>
            <a:ext cx="1572120" cy="1562760"/>
          </a:xfrm>
          <a:prstGeom prst="rect">
            <a:avLst/>
          </a:prstGeom>
          <a:ln w="12700">
            <a:noFill/>
          </a:ln>
        </p:spPr>
      </p:pic>
      <p:pic>
        <p:nvPicPr>
          <p:cNvPr id="188" name="image10.png" descr="image10.png"/>
          <p:cNvPicPr/>
          <p:nvPr/>
        </p:nvPicPr>
        <p:blipFill>
          <a:blip r:embed="rId7"/>
          <a:stretch/>
        </p:blipFill>
        <p:spPr>
          <a:xfrm>
            <a:off x="965520" y="5182920"/>
            <a:ext cx="1887120" cy="1887120"/>
          </a:xfrm>
          <a:prstGeom prst="rect">
            <a:avLst/>
          </a:prstGeom>
          <a:ln w="12700">
            <a:noFill/>
          </a:ln>
        </p:spPr>
      </p:pic>
      <p:sp>
        <p:nvSpPr>
          <p:cNvPr id="189" name="До 50% UV лучей"/>
          <p:cNvSpPr/>
          <p:nvPr/>
        </p:nvSpPr>
        <p:spPr>
          <a:xfrm>
            <a:off x="14024520" y="7763400"/>
            <a:ext cx="9162720" cy="20754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1" lang="it-IT" sz="4000" spc="-1" strike="noStrike">
                <a:solidFill>
                  <a:srgbClr val="ff644e"/>
                </a:solidFill>
                <a:latin typeface="Arial"/>
                <a:ea typeface="Arial"/>
              </a:rPr>
              <a:t>Fino al </a:t>
            </a:r>
            <a:r>
              <a:rPr b="1" lang="it-IT" sz="12000" spc="-1" strike="noStrike">
                <a:solidFill>
                  <a:srgbClr val="ff644e"/>
                </a:solidFill>
                <a:latin typeface="Arial"/>
                <a:ea typeface="Arial"/>
              </a:rPr>
              <a:t>50%</a:t>
            </a:r>
            <a:r>
              <a:rPr b="1" lang="it-IT" sz="4000" spc="-1" strike="noStrike">
                <a:solidFill>
                  <a:srgbClr val="ff644e"/>
                </a:solidFill>
                <a:latin typeface="Arial"/>
                <a:ea typeface="Arial"/>
              </a:rPr>
              <a:t> di raggi </a:t>
            </a:r>
            <a:r>
              <a:rPr b="1" lang="it-IT" sz="12000" spc="-1" strike="noStrike">
                <a:solidFill>
                  <a:srgbClr val="ff644e"/>
                </a:solidFill>
                <a:latin typeface="Arial"/>
                <a:ea typeface="Arial"/>
              </a:rPr>
              <a:t>UV</a:t>
            </a:r>
            <a:endParaRPr b="0" lang="ru-RU" sz="12000" spc="-1" strike="noStrike">
              <a:latin typeface="Arial"/>
            </a:endParaRPr>
          </a:p>
        </p:txBody>
      </p:sp>
      <p:sp>
        <p:nvSpPr>
          <p:cNvPr id="190" name="TextBox 22"/>
          <p:cNvSpPr/>
          <p:nvPr/>
        </p:nvSpPr>
        <p:spPr>
          <a:xfrm>
            <a:off x="23220360" y="7893720"/>
            <a:ext cx="1127880" cy="6253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horzOverflow="overflow" vertOverflow="overflow" lIns="45720" rIns="4572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3500" spc="-1" strike="noStrike">
                <a:solidFill>
                  <a:srgbClr val="fd7042"/>
                </a:solidFill>
                <a:latin typeface="Arial"/>
                <a:ea typeface="Arial"/>
              </a:rPr>
              <a:t>2</a:t>
            </a:r>
            <a:endParaRPr b="0" lang="ru-RU" sz="3500" spc="-1" strike="noStrike">
              <a:latin typeface="Arial"/>
            </a:endParaRPr>
          </a:p>
        </p:txBody>
      </p:sp>
      <p:sp>
        <p:nvSpPr>
          <p:cNvPr id="191" name="TextBox 25"/>
          <p:cNvSpPr/>
          <p:nvPr/>
        </p:nvSpPr>
        <p:spPr>
          <a:xfrm>
            <a:off x="13356720" y="2189520"/>
            <a:ext cx="3904560" cy="777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horzOverflow="overflow" vertOverflow="overflow" lIns="45720" rIns="4572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4500" spc="-1" strike="noStrike">
                <a:solidFill>
                  <a:srgbClr val="363f47"/>
                </a:solidFill>
                <a:latin typeface="Arial"/>
                <a:ea typeface="Arial"/>
              </a:rPr>
              <a:t>1</a:t>
            </a:r>
            <a:endParaRPr b="0" lang="ru-RU" sz="4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Согласно последним исследованиям, недостаток витамина D выявляется глобально во всем мире, даже в солнечных странах"/>
          <p:cNvSpPr/>
          <p:nvPr/>
        </p:nvSpPr>
        <p:spPr>
          <a:xfrm>
            <a:off x="1417320" y="546120"/>
            <a:ext cx="22295520" cy="3345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6700" spc="-1" strike="noStrike">
                <a:solidFill>
                  <a:srgbClr val="363f47"/>
                </a:solidFill>
                <a:latin typeface="Arial"/>
                <a:ea typeface="Arial"/>
              </a:rPr>
              <a:t>Secondo studi recenti, </a:t>
            </a:r>
            <a:r>
              <a:rPr b="1" lang="it-IT" sz="6700" spc="-1" strike="noStrike">
                <a:solidFill>
                  <a:srgbClr val="ff644e"/>
                </a:solidFill>
                <a:latin typeface="Arial"/>
                <a:ea typeface="Arial"/>
              </a:rPr>
              <a:t>la carenza di vitamina </a:t>
            </a:r>
            <a:r>
              <a:rPr b="1" lang="en-US" sz="6700" spc="-1" strike="noStrike">
                <a:solidFill>
                  <a:srgbClr val="ff644e"/>
                </a:solidFill>
                <a:latin typeface="Arial"/>
                <a:ea typeface="Arial"/>
              </a:rPr>
              <a:t>D</a:t>
            </a:r>
            <a:r>
              <a:rPr b="1" lang="en-US" sz="6700" spc="-1" strike="noStrike" baseline="-25000">
                <a:solidFill>
                  <a:srgbClr val="fd7042"/>
                </a:solidFill>
                <a:latin typeface="Arial"/>
                <a:ea typeface="Arial"/>
              </a:rPr>
              <a:t>3</a:t>
            </a:r>
            <a:r>
              <a:rPr b="1" lang="it-IT" sz="6700" spc="-1" strike="noStrike">
                <a:solidFill>
                  <a:srgbClr val="ff644e"/>
                </a:solidFill>
                <a:latin typeface="Arial"/>
                <a:ea typeface="Arial"/>
              </a:rPr>
              <a:t> è una realtà a livello globale, cioè in tutto il mondo, </a:t>
            </a:r>
            <a:r>
              <a:rPr b="1" lang="it-IT" sz="6700" spc="-1" strike="noStrike">
                <a:solidFill>
                  <a:srgbClr val="363f47"/>
                </a:solidFill>
                <a:latin typeface="Arial"/>
                <a:ea typeface="Arial"/>
              </a:rPr>
              <a:t>anche nei paesi soleggiati </a:t>
            </a:r>
            <a:endParaRPr b="0" lang="ru-RU" sz="6700" spc="-1" strike="noStrike">
              <a:latin typeface="Arial"/>
            </a:endParaRPr>
          </a:p>
        </p:txBody>
      </p:sp>
      <p:pic>
        <p:nvPicPr>
          <p:cNvPr id="193" name="image7.png" descr="image7.png"/>
          <p:cNvPicPr/>
          <p:nvPr/>
        </p:nvPicPr>
        <p:blipFill>
          <a:blip r:embed="rId1"/>
          <a:stretch/>
        </p:blipFill>
        <p:spPr>
          <a:xfrm>
            <a:off x="1537560" y="12793680"/>
            <a:ext cx="1773720" cy="311040"/>
          </a:xfrm>
          <a:prstGeom prst="rect">
            <a:avLst/>
          </a:prstGeom>
          <a:ln w="12700">
            <a:noFill/>
          </a:ln>
        </p:spPr>
      </p:pic>
      <p:sp>
        <p:nvSpPr>
          <p:cNvPr id="194" name="D-Spray"/>
          <p:cNvSpPr/>
          <p:nvPr/>
        </p:nvSpPr>
        <p:spPr>
          <a:xfrm>
            <a:off x="22411440" y="12786120"/>
            <a:ext cx="1120680" cy="417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2d2d2e"/>
                </a:solidFill>
                <a:latin typeface="Arial"/>
                <a:ea typeface="Arial"/>
              </a:rPr>
              <a:t>D-Spray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95" name="Процент взрослого населения с дефицитом (ниже 25 нмоль/л) или недостаточностью (менее 50 нмоль/л) витамина D3"/>
          <p:cNvSpPr/>
          <p:nvPr/>
        </p:nvSpPr>
        <p:spPr>
          <a:xfrm>
            <a:off x="1430640" y="9658080"/>
            <a:ext cx="3808440" cy="1929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it-IT" sz="2000" spc="-1" strike="noStrike">
                <a:solidFill>
                  <a:srgbClr val="36414d"/>
                </a:solidFill>
                <a:latin typeface="Arial"/>
                <a:ea typeface="Arial"/>
              </a:rPr>
              <a:t>Percentuale di popolazione adulta con carenza </a:t>
            </a:r>
            <a:r>
              <a:rPr b="1" lang="it-IT" sz="2000" spc="-1" strike="noStrike">
                <a:solidFill>
                  <a:srgbClr val="36414d"/>
                </a:solidFill>
                <a:latin typeface="Arial"/>
                <a:ea typeface="Arial"/>
              </a:rPr>
              <a:t>(inferiore a 25 nmol/L)</a:t>
            </a:r>
            <a:r>
              <a:rPr b="0" lang="it-IT" sz="2000" spc="-1" strike="noStrike">
                <a:solidFill>
                  <a:srgbClr val="36414d"/>
                </a:solidFill>
                <a:latin typeface="Arial"/>
                <a:ea typeface="Arial"/>
              </a:rPr>
              <a:t> o insufficienza </a:t>
            </a:r>
            <a:r>
              <a:rPr b="1" lang="it-IT" sz="2000" spc="-1" strike="noStrike">
                <a:solidFill>
                  <a:srgbClr val="36414d"/>
                </a:solidFill>
                <a:latin typeface="Arial"/>
                <a:ea typeface="Arial"/>
              </a:rPr>
              <a:t>(inferiore a 50 nmol/L) </a:t>
            </a:r>
            <a:r>
              <a:rPr b="0" lang="it-IT" sz="2000" spc="-1" strike="noStrike">
                <a:solidFill>
                  <a:srgbClr val="36414d"/>
                </a:solidFill>
                <a:latin typeface="Arial"/>
                <a:ea typeface="Arial"/>
              </a:rPr>
              <a:t>di vitamina D3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96" name="Прямоугольник"/>
          <p:cNvSpPr/>
          <p:nvPr/>
        </p:nvSpPr>
        <p:spPr>
          <a:xfrm>
            <a:off x="-1092240" y="9483840"/>
            <a:ext cx="6562080" cy="2277360"/>
          </a:xfrm>
          <a:prstGeom prst="rect">
            <a:avLst/>
          </a:prstGeom>
          <a:noFill/>
          <a:ln w="25400">
            <a:solidFill>
              <a:srgbClr val="ff644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7" name="Дефицит"/>
          <p:cNvSpPr/>
          <p:nvPr/>
        </p:nvSpPr>
        <p:spPr>
          <a:xfrm>
            <a:off x="2042280" y="5122440"/>
            <a:ext cx="2802960" cy="569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40000"/>
              </a:lnSpc>
              <a:tabLst>
                <a:tab algn="l" pos="0"/>
              </a:tabLst>
            </a:pPr>
            <a:r>
              <a:rPr b="1" lang="it-IT" sz="2200" spc="-1" strike="noStrike">
                <a:solidFill>
                  <a:srgbClr val="36414d"/>
                </a:solidFill>
                <a:latin typeface="Arial"/>
                <a:ea typeface="Arial"/>
              </a:rPr>
              <a:t>Carenza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198" name="Прямоугольник"/>
          <p:cNvSpPr/>
          <p:nvPr/>
        </p:nvSpPr>
        <p:spPr>
          <a:xfrm>
            <a:off x="1445400" y="5194800"/>
            <a:ext cx="415080" cy="425160"/>
          </a:xfrm>
          <a:prstGeom prst="rect">
            <a:avLst/>
          </a:prstGeom>
          <a:solidFill>
            <a:srgbClr val="cf4945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9" name="Прямоугольник"/>
          <p:cNvSpPr/>
          <p:nvPr/>
        </p:nvSpPr>
        <p:spPr>
          <a:xfrm>
            <a:off x="1445400" y="5860440"/>
            <a:ext cx="415080" cy="425160"/>
          </a:xfrm>
          <a:prstGeom prst="rect">
            <a:avLst/>
          </a:prstGeom>
          <a:solidFill>
            <a:srgbClr val="e3c456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0" name="Недостаток"/>
          <p:cNvSpPr/>
          <p:nvPr/>
        </p:nvSpPr>
        <p:spPr>
          <a:xfrm>
            <a:off x="2042280" y="5788080"/>
            <a:ext cx="2802960" cy="569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40000"/>
              </a:lnSpc>
              <a:tabLst>
                <a:tab algn="l" pos="0"/>
              </a:tabLst>
            </a:pPr>
            <a:r>
              <a:rPr b="1" lang="it-IT" sz="2200" spc="-1" strike="noStrike">
                <a:solidFill>
                  <a:srgbClr val="36414d"/>
                </a:solidFill>
                <a:latin typeface="Arial"/>
                <a:ea typeface="Arial"/>
              </a:rPr>
              <a:t>Insufficienza</a:t>
            </a:r>
            <a:endParaRPr b="0" lang="ru-RU" sz="2200" spc="-1" strike="noStrike">
              <a:latin typeface="Arial"/>
            </a:endParaRPr>
          </a:p>
        </p:txBody>
      </p:sp>
      <p:graphicFrame>
        <p:nvGraphicFramePr>
          <p:cNvPr id="201" name="Двухмерная столбчатая диаграмма"/>
          <p:cNvGraphicFramePr/>
          <p:nvPr/>
        </p:nvGraphicFramePr>
        <p:xfrm>
          <a:off x="6341040" y="4916880"/>
          <a:ext cx="16490520" cy="7184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2" name="CasellaDiTesto 1"/>
          <p:cNvSpPr/>
          <p:nvPr/>
        </p:nvSpPr>
        <p:spPr>
          <a:xfrm>
            <a:off x="7215480" y="11691360"/>
            <a:ext cx="1545840" cy="366120"/>
          </a:xfrm>
          <a:prstGeom prst="rect">
            <a:avLst/>
          </a:prstGeom>
          <a:solidFill>
            <a:srgbClr val="f2efeb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horzOverflow="overflow" vertOverflow="overflow" lIns="45720" rIns="4572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it-IT" sz="1800" spc="-1" strike="noStrike">
                <a:solidFill>
                  <a:srgbClr val="000000"/>
                </a:solidFill>
                <a:latin typeface="Gilroy"/>
                <a:ea typeface="Arial"/>
              </a:rPr>
              <a:t>Austria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03" name="CasellaDiTesto 16"/>
          <p:cNvSpPr/>
          <p:nvPr/>
        </p:nvSpPr>
        <p:spPr>
          <a:xfrm>
            <a:off x="9483840" y="11691360"/>
            <a:ext cx="1545840" cy="366120"/>
          </a:xfrm>
          <a:prstGeom prst="rect">
            <a:avLst/>
          </a:prstGeom>
          <a:solidFill>
            <a:srgbClr val="f2efeb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horzOverflow="overflow" vertOverflow="overflow" lIns="45720" rIns="4572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it-IT" sz="1800" spc="-1" strike="noStrike">
                <a:solidFill>
                  <a:srgbClr val="000000"/>
                </a:solidFill>
                <a:latin typeface="Gilroy"/>
                <a:ea typeface="Arial"/>
              </a:rPr>
              <a:t>Francia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04" name="CasellaDiTesto 17"/>
          <p:cNvSpPr/>
          <p:nvPr/>
        </p:nvSpPr>
        <p:spPr>
          <a:xfrm>
            <a:off x="11792160" y="11691360"/>
            <a:ext cx="1545840" cy="366120"/>
          </a:xfrm>
          <a:prstGeom prst="rect">
            <a:avLst/>
          </a:prstGeom>
          <a:solidFill>
            <a:srgbClr val="f2efeb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horzOverflow="overflow" vertOverflow="overflow" lIns="45720" rIns="4572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it-IT" sz="1800" spc="-1" strike="noStrike">
                <a:solidFill>
                  <a:srgbClr val="000000"/>
                </a:solidFill>
                <a:latin typeface="Gilroy"/>
                <a:ea typeface="Arial"/>
              </a:rPr>
              <a:t>Germania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05" name="CasellaDiTesto 18"/>
          <p:cNvSpPr/>
          <p:nvPr/>
        </p:nvSpPr>
        <p:spPr>
          <a:xfrm>
            <a:off x="14060520" y="11698200"/>
            <a:ext cx="1545840" cy="366120"/>
          </a:xfrm>
          <a:prstGeom prst="rect">
            <a:avLst/>
          </a:prstGeom>
          <a:solidFill>
            <a:srgbClr val="f2efeb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horzOverflow="overflow" vertOverflow="overflow" lIns="45720" rIns="4572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it-IT" sz="1800" spc="-1" strike="noStrike">
                <a:solidFill>
                  <a:srgbClr val="000000"/>
                </a:solidFill>
                <a:latin typeface="Gilroy"/>
                <a:ea typeface="Arial"/>
              </a:rPr>
              <a:t>Olanda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06" name="CasellaDiTesto 19"/>
          <p:cNvSpPr/>
          <p:nvPr/>
        </p:nvSpPr>
        <p:spPr>
          <a:xfrm>
            <a:off x="16613280" y="11719080"/>
            <a:ext cx="1545840" cy="366120"/>
          </a:xfrm>
          <a:prstGeom prst="rect">
            <a:avLst/>
          </a:prstGeom>
          <a:solidFill>
            <a:srgbClr val="f2efeb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horzOverflow="overflow" vertOverflow="overflow" lIns="45720" rIns="4572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it-IT" sz="1800" spc="-1" strike="noStrike">
                <a:solidFill>
                  <a:srgbClr val="000000"/>
                </a:solidFill>
                <a:latin typeface="Gilroy"/>
                <a:ea typeface="Arial"/>
              </a:rPr>
              <a:t>Spagna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07" name="CasellaDiTesto 20"/>
          <p:cNvSpPr/>
          <p:nvPr/>
        </p:nvSpPr>
        <p:spPr>
          <a:xfrm>
            <a:off x="18881640" y="11691720"/>
            <a:ext cx="1545840" cy="366120"/>
          </a:xfrm>
          <a:prstGeom prst="rect">
            <a:avLst/>
          </a:prstGeom>
          <a:solidFill>
            <a:srgbClr val="f2efeb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horzOverflow="overflow" vertOverflow="overflow" lIns="45720" rIns="4572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it-IT" sz="1800" spc="-1" strike="noStrike">
                <a:solidFill>
                  <a:srgbClr val="000000"/>
                </a:solidFill>
                <a:latin typeface="Gilroy"/>
                <a:ea typeface="Arial"/>
              </a:rPr>
              <a:t>Turchia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08" name="CasellaDiTesto 21"/>
          <p:cNvSpPr/>
          <p:nvPr/>
        </p:nvSpPr>
        <p:spPr>
          <a:xfrm>
            <a:off x="20827440" y="11691360"/>
            <a:ext cx="1545840" cy="366120"/>
          </a:xfrm>
          <a:prstGeom prst="rect">
            <a:avLst/>
          </a:prstGeom>
          <a:solidFill>
            <a:srgbClr val="f2efeb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horzOverflow="overflow" vertOverflow="overflow" lIns="45720" rIns="4572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it-IT" sz="1800" spc="-1" strike="noStrike">
                <a:solidFill>
                  <a:srgbClr val="000000"/>
                </a:solidFill>
                <a:latin typeface="Gilroy"/>
                <a:ea typeface="Arial"/>
              </a:rPr>
              <a:t>Russia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age7.png" descr="image7.png"/>
          <p:cNvPicPr/>
          <p:nvPr/>
        </p:nvPicPr>
        <p:blipFill>
          <a:blip r:embed="rId1"/>
          <a:stretch/>
        </p:blipFill>
        <p:spPr>
          <a:xfrm>
            <a:off x="1537560" y="12793680"/>
            <a:ext cx="1773720" cy="311040"/>
          </a:xfrm>
          <a:prstGeom prst="rect">
            <a:avLst/>
          </a:prstGeom>
          <a:ln w="12700">
            <a:noFill/>
          </a:ln>
        </p:spPr>
      </p:pic>
      <p:sp>
        <p:nvSpPr>
          <p:cNvPr id="210" name="D-Spray"/>
          <p:cNvSpPr/>
          <p:nvPr/>
        </p:nvSpPr>
        <p:spPr>
          <a:xfrm>
            <a:off x="22411440" y="12786120"/>
            <a:ext cx="1120680" cy="417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2d2d2e"/>
                </a:solidFill>
                <a:latin typeface="Arial"/>
                <a:ea typeface="Arial"/>
              </a:rPr>
              <a:t>D-Spray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11" name="Для полноценной работы всех органов и систем Витамин D должен не только поступать в организм в достаточном количестве, но и максимально хорошо усваиваться"/>
          <p:cNvSpPr/>
          <p:nvPr/>
        </p:nvSpPr>
        <p:spPr>
          <a:xfrm>
            <a:off x="1480320" y="1915920"/>
            <a:ext cx="9918360" cy="4214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10000"/>
              </a:lnSpc>
              <a:spcBef>
                <a:spcPts val="1500"/>
              </a:spcBef>
              <a:tabLst>
                <a:tab algn="l" pos="0"/>
              </a:tabLst>
            </a:pPr>
            <a:r>
              <a:rPr b="0" lang="it-IT" sz="4000" spc="-1" strike="noStrike">
                <a:solidFill>
                  <a:srgbClr val="363f47"/>
                </a:solidFill>
                <a:latin typeface="Arial"/>
                <a:ea typeface="Arial"/>
              </a:rPr>
              <a:t>Affinché tutti gli organi e sistemi svolgano compiutamente la loro attività la vitamina D</a:t>
            </a:r>
            <a:r>
              <a:rPr b="0" lang="en-US" sz="4000" spc="-1" strike="noStrike" baseline="-25000">
                <a:solidFill>
                  <a:srgbClr val="363f47"/>
                </a:solidFill>
                <a:latin typeface="Arial"/>
                <a:ea typeface="Arial"/>
              </a:rPr>
              <a:t>3</a:t>
            </a:r>
            <a:r>
              <a:rPr b="0" lang="it-IT" sz="4000" spc="-1" strike="noStrike">
                <a:solidFill>
                  <a:srgbClr val="363f47"/>
                </a:solidFill>
                <a:latin typeface="Arial"/>
                <a:ea typeface="Arial"/>
              </a:rPr>
              <a:t> deve non soltanto giungere nell’organismo in quantità sufficiente, ma deve anche essere </a:t>
            </a:r>
            <a:r>
              <a:rPr b="1" lang="it-IT" sz="4000" spc="-1" strike="noStrike">
                <a:solidFill>
                  <a:srgbClr val="ff644e"/>
                </a:solidFill>
                <a:latin typeface="Arial"/>
                <a:ea typeface="Arial"/>
              </a:rPr>
              <a:t>assorbita nel miglior modo possibile</a:t>
            </a:r>
            <a:r>
              <a:rPr b="0" lang="it-IT" sz="4000" spc="-1" strike="noStrike">
                <a:solidFill>
                  <a:srgbClr val="363f47"/>
                </a:solidFill>
                <a:latin typeface="Arial"/>
                <a:ea typeface="Arial"/>
              </a:rPr>
              <a:t>. 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212" name="В составе спрея — МСT- жирные кислоты которые способствуют более быстрому и естественному усвоению Витамина D"/>
          <p:cNvSpPr/>
          <p:nvPr/>
        </p:nvSpPr>
        <p:spPr>
          <a:xfrm>
            <a:off x="1433880" y="5987160"/>
            <a:ext cx="11986920" cy="5268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10000"/>
              </a:lnSpc>
              <a:tabLst>
                <a:tab algn="l" pos="0"/>
              </a:tabLst>
            </a:pPr>
            <a:r>
              <a:rPr b="1" lang="it-IT" sz="6000" spc="-1" strike="noStrike">
                <a:solidFill>
                  <a:srgbClr val="363f47"/>
                </a:solidFill>
                <a:latin typeface="Arial"/>
                <a:ea typeface="Arial"/>
              </a:rPr>
              <a:t>Lo spray contiene </a:t>
            </a:r>
            <a:r>
              <a:rPr b="1" lang="it-IT" sz="6000" spc="-1" strike="noStrike">
                <a:solidFill>
                  <a:srgbClr val="ff644e"/>
                </a:solidFill>
                <a:latin typeface="Arial"/>
                <a:ea typeface="Arial"/>
              </a:rPr>
              <a:t>acidi grassi </a:t>
            </a:r>
            <a:endParaRPr b="0" lang="ru-RU" sz="6000" spc="-1" strike="noStrike">
              <a:latin typeface="Arial"/>
            </a:endParaRPr>
          </a:p>
          <a:p>
            <a:pPr>
              <a:lnSpc>
                <a:spcPct val="110000"/>
              </a:lnSpc>
              <a:tabLst>
                <a:tab algn="l" pos="0"/>
              </a:tabLst>
            </a:pPr>
            <a:r>
              <a:rPr b="1" lang="it-IT" sz="6000" spc="-1" strike="noStrike">
                <a:solidFill>
                  <a:srgbClr val="ff644e"/>
                </a:solidFill>
                <a:latin typeface="Arial"/>
                <a:ea typeface="Arial"/>
              </a:rPr>
              <a:t>a catena media (MCT)</a:t>
            </a:r>
            <a:r>
              <a:rPr b="1" lang="it-IT" sz="6000" spc="-1" strike="noStrike">
                <a:solidFill>
                  <a:srgbClr val="363f47"/>
                </a:solidFill>
                <a:latin typeface="Arial"/>
                <a:ea typeface="Arial"/>
              </a:rPr>
              <a:t>,</a:t>
            </a:r>
            <a:r>
              <a:rPr b="1" lang="it-IT" sz="6000" spc="-1" strike="noStrike">
                <a:solidFill>
                  <a:srgbClr val="ff644e"/>
                </a:solidFill>
                <a:latin typeface="Arial"/>
                <a:ea typeface="Arial"/>
              </a:rPr>
              <a:t> </a:t>
            </a:r>
            <a:r>
              <a:rPr b="1" lang="it-IT" sz="6000" spc="-1" strike="noStrike">
                <a:solidFill>
                  <a:srgbClr val="363f47"/>
                </a:solidFill>
                <a:latin typeface="Arial"/>
                <a:ea typeface="Arial"/>
              </a:rPr>
              <a:t>che contribuiscono ad un assorbimento più rapido e naturale della vitamina D</a:t>
            </a:r>
            <a:r>
              <a:rPr b="1" lang="en-US" sz="6000" spc="-1" strike="noStrike" baseline="-25000">
                <a:solidFill>
                  <a:srgbClr val="363f47"/>
                </a:solidFill>
                <a:latin typeface="Arial"/>
                <a:ea typeface="Arial"/>
              </a:rPr>
              <a:t>3</a:t>
            </a:r>
            <a:endParaRPr b="0" lang="ru-RU" sz="6000" spc="-1" strike="noStrike">
              <a:latin typeface="Arial"/>
            </a:endParaRPr>
          </a:p>
        </p:txBody>
      </p:sp>
      <p:pic>
        <p:nvPicPr>
          <p:cNvPr id="213" name="image11.png" descr="image11.png"/>
          <p:cNvPicPr/>
          <p:nvPr/>
        </p:nvPicPr>
        <p:blipFill>
          <a:blip r:embed="rId2"/>
          <a:stretch/>
        </p:blipFill>
        <p:spPr>
          <a:xfrm>
            <a:off x="13616280" y="1476000"/>
            <a:ext cx="10219320" cy="1093860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Сгруппировать"/>
          <p:cNvGrpSpPr/>
          <p:nvPr/>
        </p:nvGrpSpPr>
        <p:grpSpPr>
          <a:xfrm>
            <a:off x="9421560" y="342720"/>
            <a:ext cx="14644800" cy="18793440"/>
            <a:chOff x="9421560" y="342720"/>
            <a:chExt cx="14644800" cy="18793440"/>
          </a:xfrm>
        </p:grpSpPr>
        <p:pic>
          <p:nvPicPr>
            <p:cNvPr id="215" name="image13.png" descr="image13.png"/>
            <p:cNvPicPr/>
            <p:nvPr/>
          </p:nvPicPr>
          <p:blipFill>
            <a:blip r:embed="rId1"/>
            <a:stretch/>
          </p:blipFill>
          <p:spPr>
            <a:xfrm>
              <a:off x="18300600" y="2096280"/>
              <a:ext cx="5765760" cy="1703988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216" name="image14.png" descr="image14.png"/>
            <p:cNvPicPr/>
            <p:nvPr/>
          </p:nvPicPr>
          <p:blipFill>
            <a:blip r:embed="rId2">
              <a:alphaModFix amt="76000"/>
            </a:blip>
            <a:stretch/>
          </p:blipFill>
          <p:spPr>
            <a:xfrm flipH="1">
              <a:off x="9421560" y="342720"/>
              <a:ext cx="9999360" cy="6986520"/>
            </a:xfrm>
            <a:prstGeom prst="rect">
              <a:avLst/>
            </a:prstGeom>
            <a:ln w="12700">
              <a:noFill/>
            </a:ln>
          </p:spPr>
        </p:pic>
      </p:grpSp>
      <p:pic>
        <p:nvPicPr>
          <p:cNvPr id="217" name="image7.png" descr="image7.png"/>
          <p:cNvPicPr/>
          <p:nvPr/>
        </p:nvPicPr>
        <p:blipFill>
          <a:blip r:embed="rId3"/>
          <a:stretch/>
        </p:blipFill>
        <p:spPr>
          <a:xfrm>
            <a:off x="1537560" y="12793680"/>
            <a:ext cx="1773720" cy="311040"/>
          </a:xfrm>
          <a:prstGeom prst="rect">
            <a:avLst/>
          </a:prstGeom>
          <a:ln w="12700">
            <a:noFill/>
          </a:ln>
        </p:spPr>
      </p:pic>
      <p:sp>
        <p:nvSpPr>
          <p:cNvPr id="218" name="D-Spray"/>
          <p:cNvSpPr/>
          <p:nvPr/>
        </p:nvSpPr>
        <p:spPr>
          <a:xfrm>
            <a:off x="22411440" y="12786120"/>
            <a:ext cx="1120680" cy="417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2d2d2e"/>
                </a:solidFill>
                <a:latin typeface="Arial"/>
                <a:ea typeface="Arial"/>
              </a:rPr>
              <a:t>D-Spray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19" name="Мельчайшие частицы спрея легко проникают в кровоток через слизистую полости рта. Мелкодисперсное распыление увеличивает площадь усвоения."/>
          <p:cNvSpPr/>
          <p:nvPr/>
        </p:nvSpPr>
        <p:spPr>
          <a:xfrm>
            <a:off x="1417320" y="6068520"/>
            <a:ext cx="14646240" cy="2111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10000"/>
              </a:lnSpc>
              <a:tabLst>
                <a:tab algn="l" pos="0"/>
              </a:tabLst>
            </a:pPr>
            <a:r>
              <a:rPr b="0" lang="it-IT" sz="4000" spc="-1" strike="noStrike">
                <a:solidFill>
                  <a:srgbClr val="ffffff"/>
                </a:solidFill>
                <a:latin typeface="Arial"/>
                <a:ea typeface="Arial"/>
              </a:rPr>
              <a:t>Le piccolissime particelle spruzzate penetrano facilmente nel flusso sanguigno attraverso la mucosa orale. La fine atomizzazione aumenta l'area di assorbimento.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220" name="Форма спрея — эффективный способ доставки витамина"/>
          <p:cNvSpPr/>
          <p:nvPr/>
        </p:nvSpPr>
        <p:spPr>
          <a:xfrm>
            <a:off x="1417320" y="809640"/>
            <a:ext cx="11808360" cy="4530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it-IT" sz="8000" spc="-1" strike="noStrike">
                <a:solidFill>
                  <a:srgbClr val="ffffff"/>
                </a:solidFill>
                <a:latin typeface="Arial"/>
                <a:ea typeface="Arial"/>
              </a:rPr>
              <a:t>La forma spray è </a:t>
            </a:r>
            <a:endParaRPr b="0" lang="ru-RU" sz="8000" spc="-1" strike="noStrike">
              <a:latin typeface="Arial"/>
            </a:endParaRPr>
          </a:p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it-IT" sz="8000" spc="-1" strike="noStrike">
                <a:solidFill>
                  <a:srgbClr val="fdf098"/>
                </a:solidFill>
                <a:latin typeface="Arial"/>
                <a:ea typeface="Arial"/>
              </a:rPr>
              <a:t>un modo efficace per assumere </a:t>
            </a:r>
            <a:r>
              <a:rPr b="1" lang="it-IT" sz="8000" spc="-1" strike="noStrike">
                <a:solidFill>
                  <a:srgbClr val="ffffff"/>
                </a:solidFill>
                <a:latin typeface="Arial"/>
                <a:ea typeface="Arial"/>
              </a:rPr>
              <a:t>questa vitamina</a:t>
            </a:r>
            <a:endParaRPr b="0" lang="ru-RU" sz="8000" spc="-1" strike="noStrike">
              <a:latin typeface="Arial"/>
            </a:endParaRPr>
          </a:p>
        </p:txBody>
      </p:sp>
      <p:sp>
        <p:nvSpPr>
          <p:cNvPr id="221" name="Эффективность жирорастворимой формы витамина в виде спрея клинически доказана*"/>
          <p:cNvSpPr/>
          <p:nvPr/>
        </p:nvSpPr>
        <p:spPr>
          <a:xfrm>
            <a:off x="1417320" y="8537040"/>
            <a:ext cx="13601520" cy="31183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10000"/>
              </a:lnSpc>
              <a:tabLst>
                <a:tab algn="l" pos="0"/>
              </a:tabLst>
            </a:pPr>
            <a:r>
              <a:rPr b="1" lang="it-IT" sz="6000" spc="-1" strike="noStrike">
                <a:solidFill>
                  <a:srgbClr val="fcf199"/>
                </a:solidFill>
                <a:latin typeface="Arial"/>
                <a:ea typeface="Arial"/>
              </a:rPr>
              <a:t>L’efficacia dello spray vitaminico liposolubile è clinicamente dimostrata </a:t>
            </a:r>
            <a:endParaRPr b="0" lang="ru-RU" sz="6000" spc="-1" strike="noStrike">
              <a:latin typeface="Arial"/>
            </a:endParaRPr>
          </a:p>
        </p:txBody>
      </p:sp>
      <p:sp>
        <p:nvSpPr>
          <p:cNvPr id="222" name="TextBox 12"/>
          <p:cNvSpPr/>
          <p:nvPr/>
        </p:nvSpPr>
        <p:spPr>
          <a:xfrm>
            <a:off x="5584320" y="10550520"/>
            <a:ext cx="750600" cy="777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horzOverflow="overflow" vertOverflow="overflow" lIns="45720" rIns="4572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4500" spc="-1" strike="noStrike">
                <a:solidFill>
                  <a:srgbClr val="fdf098"/>
                </a:solidFill>
                <a:latin typeface="Arial"/>
                <a:ea typeface="Arial"/>
              </a:rPr>
              <a:t>3</a:t>
            </a:r>
            <a:endParaRPr b="0" lang="ru-RU" sz="4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image7.png" descr="image7.png"/>
          <p:cNvPicPr/>
          <p:nvPr/>
        </p:nvPicPr>
        <p:blipFill>
          <a:blip r:embed="rId1"/>
          <a:stretch/>
        </p:blipFill>
        <p:spPr>
          <a:xfrm>
            <a:off x="1537560" y="12793680"/>
            <a:ext cx="1773720" cy="311040"/>
          </a:xfrm>
          <a:prstGeom prst="rect">
            <a:avLst/>
          </a:prstGeom>
          <a:ln w="12700">
            <a:noFill/>
          </a:ln>
        </p:spPr>
      </p:pic>
      <p:sp>
        <p:nvSpPr>
          <p:cNvPr id="224" name="D-Spray"/>
          <p:cNvSpPr/>
          <p:nvPr/>
        </p:nvSpPr>
        <p:spPr>
          <a:xfrm>
            <a:off x="22411440" y="12786120"/>
            <a:ext cx="1120680" cy="417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2d2d2e"/>
                </a:solidFill>
                <a:latin typeface="Arial"/>
                <a:ea typeface="Arial"/>
              </a:rPr>
              <a:t>D-Spray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25" name="Легко проникает в кровоток"/>
          <p:cNvSpPr/>
          <p:nvPr/>
        </p:nvSpPr>
        <p:spPr>
          <a:xfrm>
            <a:off x="1800360" y="9971280"/>
            <a:ext cx="4790880" cy="1416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algn="ctr">
              <a:lnSpc>
                <a:spcPct val="108000"/>
              </a:lnSpc>
              <a:tabLst>
                <a:tab algn="l" pos="0"/>
              </a:tabLst>
            </a:pPr>
            <a:r>
              <a:rPr b="0" lang="it-IT" sz="4000" spc="-1" strike="noStrike">
                <a:solidFill>
                  <a:srgbClr val="363f47"/>
                </a:solidFill>
                <a:latin typeface="Arial"/>
                <a:ea typeface="Arial"/>
              </a:rPr>
              <a:t>Entra facilmente nel flusso sanguigno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226" name="Увеличивает площадь усвоения"/>
          <p:cNvSpPr/>
          <p:nvPr/>
        </p:nvSpPr>
        <p:spPr>
          <a:xfrm>
            <a:off x="8982000" y="9971280"/>
            <a:ext cx="6271200" cy="1416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algn="ctr">
              <a:lnSpc>
                <a:spcPct val="108000"/>
              </a:lnSpc>
              <a:tabLst>
                <a:tab algn="l" pos="0"/>
              </a:tabLst>
            </a:pPr>
            <a:r>
              <a:rPr b="0" lang="it-IT" sz="4000" spc="-1" strike="noStrike">
                <a:solidFill>
                  <a:srgbClr val="363f47"/>
                </a:solidFill>
                <a:latin typeface="Arial"/>
                <a:ea typeface="Arial"/>
              </a:rPr>
              <a:t>Aumenta l'area di assorbimento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227" name="Эффективность клинически доказана"/>
          <p:cNvSpPr/>
          <p:nvPr/>
        </p:nvSpPr>
        <p:spPr>
          <a:xfrm>
            <a:off x="16888680" y="9971280"/>
            <a:ext cx="6599520" cy="1416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algn="ctr">
              <a:lnSpc>
                <a:spcPct val="108000"/>
              </a:lnSpc>
              <a:tabLst>
                <a:tab algn="l" pos="0"/>
              </a:tabLst>
            </a:pPr>
            <a:r>
              <a:rPr b="0" lang="it-IT" sz="4000" spc="-1" strike="noStrike">
                <a:solidFill>
                  <a:srgbClr val="363f47"/>
                </a:solidFill>
                <a:latin typeface="Arial"/>
                <a:ea typeface="Arial"/>
              </a:rPr>
              <a:t>Efficacia clinicamente provata</a:t>
            </a:r>
            <a:endParaRPr b="0" lang="ru-RU" sz="4000" spc="-1" strike="noStrike">
              <a:latin typeface="Arial"/>
            </a:endParaRPr>
          </a:p>
        </p:txBody>
      </p:sp>
      <p:pic>
        <p:nvPicPr>
          <p:cNvPr id="228" name="image15.png" descr="image15.png"/>
          <p:cNvPicPr/>
          <p:nvPr/>
        </p:nvPicPr>
        <p:blipFill>
          <a:blip r:embed="rId2"/>
          <a:stretch/>
        </p:blipFill>
        <p:spPr>
          <a:xfrm>
            <a:off x="17013960" y="3881520"/>
            <a:ext cx="6348960" cy="6348960"/>
          </a:xfrm>
          <a:prstGeom prst="rect">
            <a:avLst/>
          </a:prstGeom>
          <a:ln w="12700">
            <a:noFill/>
          </a:ln>
        </p:spPr>
      </p:pic>
      <p:pic>
        <p:nvPicPr>
          <p:cNvPr id="229" name="image17.png" descr="image17.png"/>
          <p:cNvPicPr/>
          <p:nvPr/>
        </p:nvPicPr>
        <p:blipFill>
          <a:blip r:embed="rId3"/>
          <a:srcRect l="15807" t="17573" r="12723" b="11863"/>
          <a:stretch/>
        </p:blipFill>
        <p:spPr>
          <a:xfrm>
            <a:off x="1800360" y="4716360"/>
            <a:ext cx="4535280" cy="4477680"/>
          </a:xfrm>
          <a:prstGeom prst="rect">
            <a:avLst/>
          </a:prstGeom>
          <a:ln w="12700">
            <a:noFill/>
          </a:ln>
        </p:spPr>
      </p:pic>
      <p:pic>
        <p:nvPicPr>
          <p:cNvPr id="230" name="image18.png" descr="image18.png"/>
          <p:cNvPicPr/>
          <p:nvPr/>
        </p:nvPicPr>
        <p:blipFill>
          <a:blip r:embed="rId4"/>
          <a:srcRect l="2958" t="0" r="0" b="0"/>
          <a:stretch/>
        </p:blipFill>
        <p:spPr>
          <a:xfrm>
            <a:off x="9688680" y="4437720"/>
            <a:ext cx="4857480" cy="5176800"/>
          </a:xfrm>
          <a:prstGeom prst="rect">
            <a:avLst/>
          </a:prstGeom>
          <a:ln w="12700">
            <a:noFill/>
          </a:ln>
        </p:spPr>
      </p:pic>
      <p:sp>
        <p:nvSpPr>
          <p:cNvPr id="231" name="Преимущества мелкодисперсного распыления витамина D"/>
          <p:cNvSpPr/>
          <p:nvPr/>
        </p:nvSpPr>
        <p:spPr>
          <a:xfrm>
            <a:off x="1417320" y="802800"/>
            <a:ext cx="21501720" cy="27482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8000" spc="-1" strike="noStrike">
                <a:solidFill>
                  <a:srgbClr val="363f47"/>
                </a:solidFill>
                <a:latin typeface="Arial"/>
                <a:ea typeface="Arial"/>
              </a:rPr>
              <a:t>Benefici apportati dalla </a:t>
            </a:r>
            <a:r>
              <a:rPr b="1" lang="it-IT" sz="8000" spc="-1" strike="noStrike">
                <a:solidFill>
                  <a:srgbClr val="ff644e"/>
                </a:solidFill>
                <a:latin typeface="Arial"/>
                <a:ea typeface="Arial"/>
              </a:rPr>
              <a:t>nebulizzazione </a:t>
            </a:r>
            <a:endParaRPr b="0" lang="ru-RU" sz="8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8000" spc="-1" strike="noStrike">
                <a:solidFill>
                  <a:srgbClr val="363f47"/>
                </a:solidFill>
                <a:latin typeface="Arial"/>
                <a:ea typeface="Arial"/>
              </a:rPr>
              <a:t>della vitamina D</a:t>
            </a:r>
            <a:r>
              <a:rPr b="1" lang="en-US" sz="8000" spc="-1" strike="noStrike" baseline="-25000">
                <a:solidFill>
                  <a:srgbClr val="363f47"/>
                </a:solidFill>
                <a:latin typeface="Arial"/>
                <a:ea typeface="Arial"/>
              </a:rPr>
              <a:t>3</a:t>
            </a:r>
            <a:endParaRPr b="0" lang="ru-RU" sz="8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Рисунок 1" descr=""/>
          <p:cNvPicPr/>
          <p:nvPr/>
        </p:nvPicPr>
        <p:blipFill>
          <a:blip r:embed="rId1"/>
          <a:srcRect l="423" t="8701" r="320" b="7590"/>
          <a:stretch/>
        </p:blipFill>
        <p:spPr>
          <a:xfrm>
            <a:off x="-1523880" y="-281520"/>
            <a:ext cx="27431640" cy="15423480"/>
          </a:xfrm>
          <a:prstGeom prst="rect">
            <a:avLst/>
          </a:prstGeom>
          <a:ln w="0">
            <a:noFill/>
          </a:ln>
        </p:spPr>
      </p:pic>
      <p:pic>
        <p:nvPicPr>
          <p:cNvPr id="233" name="image7.png" descr="image7.png"/>
          <p:cNvPicPr/>
          <p:nvPr/>
        </p:nvPicPr>
        <p:blipFill>
          <a:blip r:embed="rId2"/>
          <a:stretch/>
        </p:blipFill>
        <p:spPr>
          <a:xfrm>
            <a:off x="1537560" y="12793680"/>
            <a:ext cx="1773720" cy="311040"/>
          </a:xfrm>
          <a:prstGeom prst="rect">
            <a:avLst/>
          </a:prstGeom>
          <a:ln w="12700">
            <a:noFill/>
          </a:ln>
        </p:spPr>
      </p:pic>
      <p:sp>
        <p:nvSpPr>
          <p:cNvPr id="234" name="D-Spray"/>
          <p:cNvSpPr/>
          <p:nvPr/>
        </p:nvSpPr>
        <p:spPr>
          <a:xfrm>
            <a:off x="22411440" y="12786120"/>
            <a:ext cx="1120680" cy="417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2d2d2e"/>
                </a:solidFill>
                <a:latin typeface="Arial"/>
                <a:ea typeface="Arial"/>
              </a:rPr>
              <a:t>D-Spray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35" name="D-Spray"/>
          <p:cNvSpPr/>
          <p:nvPr/>
        </p:nvSpPr>
        <p:spPr>
          <a:xfrm>
            <a:off x="11871360" y="464760"/>
            <a:ext cx="11911320" cy="19522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1" lang="ru-RU" sz="11000" spc="-1" strike="noStrike">
                <a:solidFill>
                  <a:srgbClr val="ff644e"/>
                </a:solidFill>
                <a:latin typeface="Arial"/>
                <a:ea typeface="Arial"/>
              </a:rPr>
              <a:t>D-Spray</a:t>
            </a:r>
            <a:r>
              <a:rPr b="1" lang="ru-RU" sz="11000" spc="-1" strike="noStrike">
                <a:solidFill>
                  <a:srgbClr val="ff644e"/>
                </a:solidFill>
                <a:latin typeface="Arial"/>
                <a:ea typeface="Arial"/>
              </a:rPr>
              <a:t> 2000</a:t>
            </a:r>
            <a:endParaRPr b="0" lang="ru-RU" sz="11000" spc="-1" strike="noStrike">
              <a:latin typeface="Arial"/>
            </a:endParaRPr>
          </a:p>
        </p:txBody>
      </p:sp>
      <p:sp>
        <p:nvSpPr>
          <p:cNvPr id="236" name="Здоровье у тебя в кармане"/>
          <p:cNvSpPr/>
          <p:nvPr/>
        </p:nvSpPr>
        <p:spPr>
          <a:xfrm>
            <a:off x="12058200" y="2730600"/>
            <a:ext cx="8235360" cy="12693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1" lang="it-IT" sz="7100" spc="-1" strike="noStrike">
                <a:solidFill>
                  <a:srgbClr val="ffffff"/>
                </a:solidFill>
                <a:latin typeface="Arial"/>
                <a:ea typeface="Arial"/>
              </a:rPr>
              <a:t>La salute in tasca</a:t>
            </a:r>
            <a:endParaRPr b="0" lang="ru-RU" sz="71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image7.png" descr="image7.png"/>
          <p:cNvPicPr/>
          <p:nvPr/>
        </p:nvPicPr>
        <p:blipFill>
          <a:blip r:embed="rId1"/>
          <a:stretch/>
        </p:blipFill>
        <p:spPr>
          <a:xfrm>
            <a:off x="1537560" y="12793680"/>
            <a:ext cx="1773720" cy="311040"/>
          </a:xfrm>
          <a:prstGeom prst="rect">
            <a:avLst/>
          </a:prstGeom>
          <a:ln w="12700">
            <a:noFill/>
          </a:ln>
        </p:spPr>
      </p:pic>
      <p:sp>
        <p:nvSpPr>
          <p:cNvPr id="238" name="D-Spray"/>
          <p:cNvSpPr/>
          <p:nvPr/>
        </p:nvSpPr>
        <p:spPr>
          <a:xfrm>
            <a:off x="22411440" y="12786120"/>
            <a:ext cx="1120680" cy="417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33414e"/>
                </a:solidFill>
                <a:latin typeface="Arial"/>
                <a:ea typeface="Arial"/>
              </a:rPr>
              <a:t>D-Spray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39" name="Не нужно запивать"/>
          <p:cNvSpPr/>
          <p:nvPr/>
        </p:nvSpPr>
        <p:spPr>
          <a:xfrm>
            <a:off x="17419320" y="9643680"/>
            <a:ext cx="4050360" cy="12751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it-IT" sz="3100" spc="-1" strike="noStrike">
                <a:solidFill>
                  <a:srgbClr val="ffffff"/>
                </a:solidFill>
                <a:latin typeface="Arial"/>
                <a:ea typeface="Arial"/>
              </a:rPr>
              <a:t>Non c'è bisogno di bere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240" name="1 нажатие дозатора — суточная доза потребления"/>
          <p:cNvSpPr/>
          <p:nvPr/>
        </p:nvSpPr>
        <p:spPr>
          <a:xfrm>
            <a:off x="4225320" y="5483160"/>
            <a:ext cx="5580360" cy="24084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it-IT" sz="3100" spc="-1" strike="noStrike">
                <a:solidFill>
                  <a:srgbClr val="ffffff"/>
                </a:solidFill>
                <a:latin typeface="Arial"/>
                <a:ea typeface="Arial"/>
              </a:rPr>
              <a:t>1 pressione del dosatore equivale a 2000 UI (50 </a:t>
            </a:r>
            <a:r>
              <a:rPr b="0" lang="el-GR" sz="3100" spc="-1" strike="noStrike">
                <a:solidFill>
                  <a:srgbClr val="ffffff"/>
                </a:solidFill>
                <a:latin typeface="Arial"/>
                <a:ea typeface="Arial"/>
              </a:rPr>
              <a:t>μ</a:t>
            </a:r>
            <a:r>
              <a:rPr b="0" lang="it-IT" sz="3100" spc="-1" strike="noStrike">
                <a:solidFill>
                  <a:srgbClr val="ffffff"/>
                </a:solidFill>
                <a:latin typeface="Arial"/>
                <a:ea typeface="Arial"/>
              </a:rPr>
              <a:t>g)</a:t>
            </a:r>
            <a:endParaRPr b="0" lang="ru-RU" sz="3100" spc="-1" strike="noStrike">
              <a:latin typeface="Arial"/>
            </a:endParaRPr>
          </a:p>
          <a:p>
            <a:pPr>
              <a:lnSpc>
                <a:spcPct val="120000"/>
              </a:lnSpc>
              <a:tabLst>
                <a:tab algn="l" pos="0"/>
              </a:tabLst>
            </a:pPr>
            <a:br/>
            <a:endParaRPr b="0" lang="ru-RU" sz="3100" spc="-1" strike="noStrike">
              <a:latin typeface="Arial"/>
            </a:endParaRPr>
          </a:p>
        </p:txBody>
      </p:sp>
      <p:sp>
        <p:nvSpPr>
          <p:cNvPr id="241" name="Упаковка 10 мл содержит 170 доз"/>
          <p:cNvSpPr/>
          <p:nvPr/>
        </p:nvSpPr>
        <p:spPr>
          <a:xfrm>
            <a:off x="4176000" y="3654360"/>
            <a:ext cx="4050360" cy="11613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0" lang="it-IT" sz="3100" spc="-1" strike="noStrike">
                <a:solidFill>
                  <a:srgbClr val="ffffff"/>
                </a:solidFill>
                <a:latin typeface="Arial"/>
                <a:ea typeface="Arial"/>
              </a:rPr>
              <a:t>La confezione da 10 ml contiene 170 dosi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242" name="D-Spray — Витамин D3 в форме спрея"/>
          <p:cNvSpPr/>
          <p:nvPr/>
        </p:nvSpPr>
        <p:spPr>
          <a:xfrm>
            <a:off x="2112120" y="494280"/>
            <a:ext cx="19800360" cy="14882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8000" spc="-1" strike="noStrike">
                <a:solidFill>
                  <a:srgbClr val="ffffff"/>
                </a:solidFill>
                <a:latin typeface="Arial"/>
                <a:ea typeface="Arial"/>
              </a:rPr>
              <a:t>D-Spray</a:t>
            </a:r>
            <a:r>
              <a:rPr b="1" lang="it-IT" sz="8000" spc="-1" strike="noStrike">
                <a:solidFill>
                  <a:srgbClr val="ffffff"/>
                </a:solidFill>
                <a:latin typeface="Arial"/>
                <a:ea typeface="Arial"/>
              </a:rPr>
              <a:t>: vitamina D</a:t>
            </a:r>
            <a:r>
              <a:rPr b="1" lang="en-US" sz="8000" spc="-1" strike="noStrike" baseline="-25000">
                <a:solidFill>
                  <a:srgbClr val="ffffff"/>
                </a:solidFill>
                <a:latin typeface="Arial"/>
                <a:ea typeface="Arial"/>
              </a:rPr>
              <a:t>3</a:t>
            </a:r>
            <a:r>
              <a:rPr b="1" lang="it-IT" sz="8000" spc="-1" strike="noStrike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b="1" lang="it-IT" sz="8000" spc="-1" strike="noStrike">
                <a:solidFill>
                  <a:srgbClr val="fdf198"/>
                </a:solidFill>
                <a:latin typeface="Arial"/>
                <a:ea typeface="Arial"/>
              </a:rPr>
              <a:t>in spray</a:t>
            </a:r>
            <a:endParaRPr b="0" lang="ru-RU" sz="8000" spc="-1" strike="noStrike">
              <a:latin typeface="Arial"/>
            </a:endParaRPr>
          </a:p>
        </p:txBody>
      </p:sp>
      <p:sp>
        <p:nvSpPr>
          <p:cNvPr id="243" name="Удобно носить с собой, чтобы принимать без пропусков"/>
          <p:cNvSpPr/>
          <p:nvPr/>
        </p:nvSpPr>
        <p:spPr>
          <a:xfrm>
            <a:off x="17419320" y="7634160"/>
            <a:ext cx="6324120" cy="12751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it-IT" sz="3100" spc="-1" strike="noStrike">
                <a:solidFill>
                  <a:srgbClr val="ffffff"/>
                </a:solidFill>
                <a:latin typeface="Arial"/>
                <a:ea typeface="Arial"/>
              </a:rPr>
              <a:t>Comodo da portare con sé per assumere con costanza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244" name="Точная дозировка, невозможно ошибиться"/>
          <p:cNvSpPr/>
          <p:nvPr/>
        </p:nvSpPr>
        <p:spPr>
          <a:xfrm>
            <a:off x="4176360" y="7633440"/>
            <a:ext cx="5580360" cy="12751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it-IT" sz="3100" spc="-1" strike="noStrike">
                <a:solidFill>
                  <a:srgbClr val="ffffff"/>
                </a:solidFill>
                <a:latin typeface="Arial"/>
                <a:ea typeface="Arial"/>
              </a:rPr>
              <a:t>Dosaggio accurato, impossibile sbagliare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245" name="Флакон из темного стекла экологичен, сохраняет свежесть продукта"/>
          <p:cNvSpPr/>
          <p:nvPr/>
        </p:nvSpPr>
        <p:spPr>
          <a:xfrm>
            <a:off x="17382240" y="3410280"/>
            <a:ext cx="5824440" cy="16711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0" lang="it-IT" sz="3100" spc="-1" strike="noStrike">
                <a:solidFill>
                  <a:srgbClr val="ffffff"/>
                </a:solidFill>
                <a:latin typeface="Arial"/>
                <a:ea typeface="Arial"/>
              </a:rPr>
              <a:t>La bottiglia di vetro scuro è ecologica e mantiene il prodotto fresco</a:t>
            </a:r>
            <a:endParaRPr b="0" lang="ru-RU" sz="3100" spc="-1" strike="noStrike">
              <a:latin typeface="Arial"/>
            </a:endParaRPr>
          </a:p>
        </p:txBody>
      </p:sp>
      <p:pic>
        <p:nvPicPr>
          <p:cNvPr id="246" name="image19.png" descr="image19.png"/>
          <p:cNvPicPr/>
          <p:nvPr/>
        </p:nvPicPr>
        <p:blipFill>
          <a:blip r:embed="rId2"/>
          <a:stretch/>
        </p:blipFill>
        <p:spPr>
          <a:xfrm>
            <a:off x="9948960" y="2567160"/>
            <a:ext cx="4126320" cy="10239840"/>
          </a:xfrm>
          <a:prstGeom prst="rect">
            <a:avLst/>
          </a:prstGeom>
          <a:ln w="12700">
            <a:noFill/>
          </a:ln>
        </p:spPr>
      </p:pic>
      <p:sp>
        <p:nvSpPr>
          <p:cNvPr id="247" name="Кружок"/>
          <p:cNvSpPr/>
          <p:nvPr/>
        </p:nvSpPr>
        <p:spPr>
          <a:xfrm>
            <a:off x="15414480" y="7494120"/>
            <a:ext cx="1554120" cy="1554120"/>
          </a:xfrm>
          <a:prstGeom prst="ellipse">
            <a:avLst/>
          </a:prstGeom>
          <a:noFill/>
          <a:ln w="3810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8" name="Кружок"/>
          <p:cNvSpPr/>
          <p:nvPr/>
        </p:nvSpPr>
        <p:spPr>
          <a:xfrm>
            <a:off x="2171520" y="7493400"/>
            <a:ext cx="1554120" cy="1554120"/>
          </a:xfrm>
          <a:prstGeom prst="ellipse">
            <a:avLst/>
          </a:prstGeom>
          <a:noFill/>
          <a:ln w="3810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9" name="Кружок"/>
          <p:cNvSpPr/>
          <p:nvPr/>
        </p:nvSpPr>
        <p:spPr>
          <a:xfrm>
            <a:off x="15377400" y="3468240"/>
            <a:ext cx="1554120" cy="1554120"/>
          </a:xfrm>
          <a:prstGeom prst="ellipse">
            <a:avLst/>
          </a:prstGeom>
          <a:noFill/>
          <a:ln w="3810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50" name="Сгруппировать"/>
          <p:cNvGrpSpPr/>
          <p:nvPr/>
        </p:nvGrpSpPr>
        <p:grpSpPr>
          <a:xfrm>
            <a:off x="2154600" y="5470920"/>
            <a:ext cx="1554120" cy="1554120"/>
            <a:chOff x="2154600" y="5470920"/>
            <a:chExt cx="1554120" cy="1554120"/>
          </a:xfrm>
        </p:grpSpPr>
        <p:sp>
          <p:nvSpPr>
            <p:cNvPr id="251" name="Кружок"/>
            <p:cNvSpPr/>
            <p:nvPr/>
          </p:nvSpPr>
          <p:spPr>
            <a:xfrm>
              <a:off x="2154600" y="5470920"/>
              <a:ext cx="1554120" cy="155412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252" name="image20.png" descr="image20.png"/>
            <p:cNvPicPr/>
            <p:nvPr/>
          </p:nvPicPr>
          <p:blipFill>
            <a:blip r:embed="rId3"/>
            <a:stretch/>
          </p:blipFill>
          <p:spPr>
            <a:xfrm>
              <a:off x="2267280" y="5580360"/>
              <a:ext cx="1328040" cy="1335240"/>
            </a:xfrm>
            <a:prstGeom prst="rect">
              <a:avLst/>
            </a:prstGeom>
            <a:ln w="12700">
              <a:noFill/>
            </a:ln>
          </p:spPr>
        </p:pic>
      </p:grpSp>
      <p:grpSp>
        <p:nvGrpSpPr>
          <p:cNvPr id="253" name="Сгруппировать"/>
          <p:cNvGrpSpPr/>
          <p:nvPr/>
        </p:nvGrpSpPr>
        <p:grpSpPr>
          <a:xfrm>
            <a:off x="15414480" y="9504000"/>
            <a:ext cx="1554120" cy="1554120"/>
            <a:chOff x="15414480" y="9504000"/>
            <a:chExt cx="1554120" cy="1554120"/>
          </a:xfrm>
        </p:grpSpPr>
        <p:sp>
          <p:nvSpPr>
            <p:cNvPr id="254" name="Кружок"/>
            <p:cNvSpPr/>
            <p:nvPr/>
          </p:nvSpPr>
          <p:spPr>
            <a:xfrm>
              <a:off x="15414480" y="9504000"/>
              <a:ext cx="1554120" cy="155412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255" name="image21.png" descr="image21.png"/>
            <p:cNvPicPr/>
            <p:nvPr/>
          </p:nvPicPr>
          <p:blipFill>
            <a:blip r:embed="rId4"/>
            <a:stretch/>
          </p:blipFill>
          <p:spPr>
            <a:xfrm>
              <a:off x="15727680" y="9717480"/>
              <a:ext cx="902520" cy="1076400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256" name="Линия"/>
            <p:cNvSpPr/>
            <p:nvPr/>
          </p:nvSpPr>
          <p:spPr>
            <a:xfrm flipV="1">
              <a:off x="15573600" y="9799560"/>
              <a:ext cx="1236240" cy="987840"/>
            </a:xfrm>
            <a:prstGeom prst="line">
              <a:avLst/>
            </a:prstGeom>
            <a:ln w="508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257" name="image22.png" descr="image22.png"/>
          <p:cNvPicPr/>
          <p:nvPr/>
        </p:nvPicPr>
        <p:blipFill>
          <a:blip r:embed="rId5"/>
          <a:stretch/>
        </p:blipFill>
        <p:spPr>
          <a:xfrm>
            <a:off x="15557400" y="7759440"/>
            <a:ext cx="1268280" cy="1023840"/>
          </a:xfrm>
          <a:prstGeom prst="rect">
            <a:avLst/>
          </a:prstGeom>
          <a:ln w="12700">
            <a:noFill/>
          </a:ln>
        </p:spPr>
      </p:pic>
      <p:pic>
        <p:nvPicPr>
          <p:cNvPr id="258" name="image23.png" descr=""/>
          <p:cNvPicPr/>
          <p:nvPr/>
        </p:nvPicPr>
        <p:blipFill>
          <a:blip r:embed="rId6"/>
          <a:stretch/>
        </p:blipFill>
        <p:spPr>
          <a:xfrm>
            <a:off x="2502360" y="7897320"/>
            <a:ext cx="952560" cy="843480"/>
          </a:xfrm>
          <a:prstGeom prst="rect">
            <a:avLst/>
          </a:prstGeom>
          <a:ln w="12700">
            <a:noFill/>
          </a:ln>
        </p:spPr>
      </p:pic>
      <p:pic>
        <p:nvPicPr>
          <p:cNvPr id="259" name="image24.png" descr="image24.png"/>
          <p:cNvPicPr/>
          <p:nvPr/>
        </p:nvPicPr>
        <p:blipFill>
          <a:blip r:embed="rId7"/>
          <a:stretch/>
        </p:blipFill>
        <p:spPr>
          <a:xfrm>
            <a:off x="15834600" y="3561120"/>
            <a:ext cx="639000" cy="1368720"/>
          </a:xfrm>
          <a:prstGeom prst="rect">
            <a:avLst/>
          </a:prstGeom>
          <a:ln w="12700">
            <a:noFill/>
          </a:ln>
        </p:spPr>
      </p:pic>
      <p:grpSp>
        <p:nvGrpSpPr>
          <p:cNvPr id="260" name="Сгруппировать"/>
          <p:cNvGrpSpPr/>
          <p:nvPr/>
        </p:nvGrpSpPr>
        <p:grpSpPr>
          <a:xfrm>
            <a:off x="2139840" y="3457080"/>
            <a:ext cx="1568880" cy="1554120"/>
            <a:chOff x="2139840" y="3457080"/>
            <a:chExt cx="1568880" cy="1554120"/>
          </a:xfrm>
        </p:grpSpPr>
        <p:sp>
          <p:nvSpPr>
            <p:cNvPr id="261" name="Кружок"/>
            <p:cNvSpPr/>
            <p:nvPr/>
          </p:nvSpPr>
          <p:spPr>
            <a:xfrm>
              <a:off x="2154600" y="3457080"/>
              <a:ext cx="1554120" cy="155412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262" name="image23.png" descr="image23.png"/>
            <p:cNvPicPr/>
            <p:nvPr/>
          </p:nvPicPr>
          <p:blipFill>
            <a:blip r:embed="rId8"/>
            <a:srcRect l="60897" t="76690" r="0" b="0"/>
            <a:stretch/>
          </p:blipFill>
          <p:spPr>
            <a:xfrm>
              <a:off x="2498760" y="3708360"/>
              <a:ext cx="804600" cy="56088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263" name="image23.png" descr="image23.png"/>
            <p:cNvPicPr/>
            <p:nvPr/>
          </p:nvPicPr>
          <p:blipFill>
            <a:blip r:embed="rId9"/>
            <a:srcRect l="60897" t="76690" r="0" b="0"/>
            <a:stretch/>
          </p:blipFill>
          <p:spPr>
            <a:xfrm>
              <a:off x="2498760" y="4199400"/>
              <a:ext cx="804600" cy="56088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264" name="image23.png" descr="image23.png"/>
            <p:cNvPicPr/>
            <p:nvPr/>
          </p:nvPicPr>
          <p:blipFill>
            <a:blip r:embed="rId10"/>
            <a:srcRect l="60897" t="76690" r="0" b="0"/>
            <a:stretch/>
          </p:blipFill>
          <p:spPr>
            <a:xfrm>
              <a:off x="2884680" y="3708360"/>
              <a:ext cx="804600" cy="56088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265" name="image23.png" descr="image23.png"/>
            <p:cNvPicPr/>
            <p:nvPr/>
          </p:nvPicPr>
          <p:blipFill>
            <a:blip r:embed="rId11"/>
            <a:srcRect l="60897" t="76690" r="0" b="0"/>
            <a:stretch/>
          </p:blipFill>
          <p:spPr>
            <a:xfrm>
              <a:off x="2884680" y="4199400"/>
              <a:ext cx="804600" cy="56088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266" name="image23.png" descr="image23.png"/>
            <p:cNvPicPr/>
            <p:nvPr/>
          </p:nvPicPr>
          <p:blipFill>
            <a:blip r:embed="rId12"/>
            <a:srcRect l="60897" t="76690" r="0" b="0"/>
            <a:stretch/>
          </p:blipFill>
          <p:spPr>
            <a:xfrm>
              <a:off x="2139840" y="3708360"/>
              <a:ext cx="804600" cy="56088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267" name="image23.png" descr="image23.png"/>
            <p:cNvPicPr/>
            <p:nvPr/>
          </p:nvPicPr>
          <p:blipFill>
            <a:blip r:embed="rId13"/>
            <a:srcRect l="60897" t="76690" r="0" b="0"/>
            <a:stretch/>
          </p:blipFill>
          <p:spPr>
            <a:xfrm>
              <a:off x="2139840" y="4199400"/>
              <a:ext cx="804600" cy="56088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268" name="Мягкий нейтральный вкус понравится всем — в основе кокосовое масло"/>
          <p:cNvSpPr/>
          <p:nvPr/>
        </p:nvSpPr>
        <p:spPr>
          <a:xfrm>
            <a:off x="4186080" y="9797760"/>
            <a:ext cx="6047280" cy="12751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it-IT" sz="3100" spc="-97" strike="noStrike">
                <a:solidFill>
                  <a:srgbClr val="ffffff"/>
                </a:solidFill>
                <a:latin typeface="Arial"/>
                <a:ea typeface="Arial"/>
              </a:rPr>
              <a:t>A tutti piacerà il gusto neutro e delicato, a base di olio di cocco</a:t>
            </a:r>
            <a:endParaRPr b="0" lang="ru-RU" sz="3100" spc="-1" strike="noStrike">
              <a:latin typeface="Arial"/>
            </a:endParaRPr>
          </a:p>
        </p:txBody>
      </p:sp>
      <p:sp>
        <p:nvSpPr>
          <p:cNvPr id="269" name="Не требует хранения в холодильнике"/>
          <p:cNvSpPr/>
          <p:nvPr/>
        </p:nvSpPr>
        <p:spPr>
          <a:xfrm>
            <a:off x="17419320" y="5587200"/>
            <a:ext cx="4106520" cy="11613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8000"/>
              </a:lnSpc>
              <a:tabLst>
                <a:tab algn="l" pos="0"/>
              </a:tabLst>
            </a:pPr>
            <a:r>
              <a:rPr b="0" lang="it-IT" sz="3100" spc="-97" strike="noStrike">
                <a:solidFill>
                  <a:srgbClr val="ffffff"/>
                </a:solidFill>
                <a:latin typeface="Arial"/>
                <a:ea typeface="Arial"/>
              </a:rPr>
              <a:t>Non necessita di refrigerazione</a:t>
            </a:r>
            <a:endParaRPr b="0" lang="ru-RU" sz="3100" spc="-1" strike="noStrike">
              <a:latin typeface="Arial"/>
            </a:endParaRPr>
          </a:p>
        </p:txBody>
      </p:sp>
      <p:pic>
        <p:nvPicPr>
          <p:cNvPr id="270" name="image30.png" descr=""/>
          <p:cNvPicPr/>
          <p:nvPr/>
        </p:nvPicPr>
        <p:blipFill>
          <a:blip r:embed="rId14"/>
          <a:stretch/>
        </p:blipFill>
        <p:spPr>
          <a:xfrm>
            <a:off x="2462040" y="9781560"/>
            <a:ext cx="1087560" cy="1087560"/>
          </a:xfrm>
          <a:prstGeom prst="rect">
            <a:avLst/>
          </a:prstGeom>
          <a:ln w="12700">
            <a:noFill/>
          </a:ln>
        </p:spPr>
      </p:pic>
      <p:pic>
        <p:nvPicPr>
          <p:cNvPr id="271" name="image27.png" descr=""/>
          <p:cNvPicPr/>
          <p:nvPr/>
        </p:nvPicPr>
        <p:blipFill>
          <a:blip r:embed="rId15"/>
          <a:stretch/>
        </p:blipFill>
        <p:spPr>
          <a:xfrm>
            <a:off x="15414480" y="5467680"/>
            <a:ext cx="1587600" cy="1587600"/>
          </a:xfrm>
          <a:prstGeom prst="rect">
            <a:avLst/>
          </a:prstGeom>
          <a:ln w="12700">
            <a:noFill/>
          </a:ln>
        </p:spPr>
      </p:pic>
      <p:sp>
        <p:nvSpPr>
          <p:cNvPr id="272" name="Кружок"/>
          <p:cNvSpPr/>
          <p:nvPr/>
        </p:nvSpPr>
        <p:spPr>
          <a:xfrm>
            <a:off x="2171520" y="9556200"/>
            <a:ext cx="1554120" cy="1554120"/>
          </a:xfrm>
          <a:prstGeom prst="ellipse">
            <a:avLst/>
          </a:prstGeom>
          <a:noFill/>
          <a:ln w="3810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image7.png" descr="image7.png"/>
          <p:cNvPicPr/>
          <p:nvPr/>
        </p:nvPicPr>
        <p:blipFill>
          <a:blip r:embed="rId1"/>
          <a:stretch/>
        </p:blipFill>
        <p:spPr>
          <a:xfrm>
            <a:off x="1537560" y="12793680"/>
            <a:ext cx="1773720" cy="311040"/>
          </a:xfrm>
          <a:prstGeom prst="rect">
            <a:avLst/>
          </a:prstGeom>
          <a:ln w="12700">
            <a:noFill/>
          </a:ln>
        </p:spPr>
      </p:pic>
      <p:sp>
        <p:nvSpPr>
          <p:cNvPr id="274" name="D-Spray"/>
          <p:cNvSpPr/>
          <p:nvPr/>
        </p:nvSpPr>
        <p:spPr>
          <a:xfrm>
            <a:off x="22411440" y="12786120"/>
            <a:ext cx="1120680" cy="417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71280" rIns="71280" tIns="71280" bIns="71280" anchor="ctr">
            <a:spAutoFit/>
          </a:bodyPr>
          <a:p>
            <a:pPr algn="r">
              <a:lnSpc>
                <a:spcPct val="90000"/>
              </a:lnSpc>
              <a:tabLst>
                <a:tab algn="l" pos="0"/>
              </a:tabLst>
            </a:pPr>
            <a:r>
              <a:rPr b="1" lang="ru-RU" sz="2000" spc="-1" strike="noStrike">
                <a:solidFill>
                  <a:srgbClr val="2d2d2e"/>
                </a:solidFill>
                <a:latin typeface="Arial"/>
                <a:ea typeface="Arial"/>
              </a:rPr>
              <a:t>D-Spray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275" name="image12.png" descr="image12.png"/>
          <p:cNvPicPr/>
          <p:nvPr/>
        </p:nvPicPr>
        <p:blipFill>
          <a:blip r:embed="rId2"/>
          <a:stretch/>
        </p:blipFill>
        <p:spPr>
          <a:xfrm>
            <a:off x="23622480" y="-11771280"/>
            <a:ext cx="19628640" cy="13714920"/>
          </a:xfrm>
          <a:prstGeom prst="rect">
            <a:avLst/>
          </a:prstGeom>
          <a:ln w="12700">
            <a:noFill/>
          </a:ln>
        </p:spPr>
      </p:pic>
      <p:sp>
        <p:nvSpPr>
          <p:cNvPr id="276" name="Кто больше…"/>
          <p:cNvSpPr/>
          <p:nvPr/>
        </p:nvSpPr>
        <p:spPr>
          <a:xfrm>
            <a:off x="1417320" y="3109680"/>
            <a:ext cx="9981720" cy="39672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it-IT" sz="8000" spc="-1" strike="noStrike">
                <a:solidFill>
                  <a:srgbClr val="ffffff"/>
                </a:solidFill>
                <a:latin typeface="Arial"/>
                <a:ea typeface="Arial"/>
              </a:rPr>
              <a:t>Chi è più a </a:t>
            </a:r>
            <a:r>
              <a:rPr b="1" lang="it-IT" sz="8000" spc="-1" strike="noStrike">
                <a:solidFill>
                  <a:srgbClr val="fdf098"/>
                </a:solidFill>
                <a:latin typeface="Arial"/>
                <a:ea typeface="Arial"/>
              </a:rPr>
              <a:t>rischio di carenza di vitamina D</a:t>
            </a:r>
            <a:r>
              <a:rPr b="1" lang="en-US" sz="8000" spc="-1" strike="noStrike" baseline="-25000">
                <a:solidFill>
                  <a:srgbClr val="fdf098"/>
                </a:solidFill>
                <a:latin typeface="Arial"/>
                <a:ea typeface="Arial"/>
              </a:rPr>
              <a:t>3</a:t>
            </a:r>
            <a:r>
              <a:rPr b="1" lang="en-US" sz="8000" spc="-1" strike="noStrike">
                <a:solidFill>
                  <a:srgbClr val="fdf098"/>
                </a:solidFill>
                <a:latin typeface="Arial"/>
                <a:ea typeface="Arial"/>
              </a:rPr>
              <a:t>?</a:t>
            </a:r>
            <a:endParaRPr b="0" lang="ru-RU" sz="8000" spc="-1" strike="noStrike">
              <a:latin typeface="Arial"/>
            </a:endParaRPr>
          </a:p>
        </p:txBody>
      </p:sp>
      <p:grpSp>
        <p:nvGrpSpPr>
          <p:cNvPr id="277" name="Сгруппировать"/>
          <p:cNvGrpSpPr/>
          <p:nvPr/>
        </p:nvGrpSpPr>
        <p:grpSpPr>
          <a:xfrm>
            <a:off x="23724360" y="-2041920"/>
            <a:ext cx="3853440" cy="4946040"/>
            <a:chOff x="23724360" y="-2041920"/>
            <a:chExt cx="3853440" cy="4946040"/>
          </a:xfrm>
        </p:grpSpPr>
        <p:pic>
          <p:nvPicPr>
            <p:cNvPr id="278" name="image13.png" descr="image13.png"/>
            <p:cNvPicPr/>
            <p:nvPr/>
          </p:nvPicPr>
          <p:blipFill>
            <a:blip r:embed="rId3"/>
            <a:stretch/>
          </p:blipFill>
          <p:spPr>
            <a:xfrm>
              <a:off x="26060760" y="-1580400"/>
              <a:ext cx="1517040" cy="448452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279" name="image14.png" descr="image14.png"/>
            <p:cNvPicPr/>
            <p:nvPr/>
          </p:nvPicPr>
          <p:blipFill>
            <a:blip r:embed="rId4">
              <a:alphaModFix amt="76000"/>
            </a:blip>
            <a:stretch/>
          </p:blipFill>
          <p:spPr>
            <a:xfrm flipH="1">
              <a:off x="23724360" y="-2041920"/>
              <a:ext cx="2631240" cy="183816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280" name="Кружок"/>
          <p:cNvSpPr/>
          <p:nvPr/>
        </p:nvSpPr>
        <p:spPr>
          <a:xfrm>
            <a:off x="-4290840" y="-1858680"/>
            <a:ext cx="17432640" cy="17432640"/>
          </a:xfrm>
          <a:prstGeom prst="ellipse">
            <a:avLst/>
          </a:prstGeom>
          <a:noFill/>
          <a:ln w="50800">
            <a:solidFill>
              <a:srgbClr val="faf0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1" name="Специалисты сходятся во мнении, что гиповитаминоз D приобретает черты эпидемии, охватывая детей, подростков, взрослых, беременных и кормящих женщин, пожилых людей"/>
          <p:cNvSpPr/>
          <p:nvPr/>
        </p:nvSpPr>
        <p:spPr>
          <a:xfrm>
            <a:off x="1417320" y="7813080"/>
            <a:ext cx="9883080" cy="35229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it-IT" sz="3600" spc="-111" strike="noStrike">
                <a:solidFill>
                  <a:srgbClr val="ffffff"/>
                </a:solidFill>
                <a:latin typeface="Arial"/>
                <a:ea typeface="Arial"/>
              </a:rPr>
              <a:t>Gli esperti concordano sul fatto che la carenza di vitamina D</a:t>
            </a:r>
            <a:r>
              <a:rPr b="0" lang="en-US" sz="3600" spc="-111" strike="noStrike" baseline="-25000">
                <a:solidFill>
                  <a:srgbClr val="ffffff"/>
                </a:solidFill>
                <a:latin typeface="Arial"/>
                <a:ea typeface="Arial"/>
              </a:rPr>
              <a:t>3</a:t>
            </a:r>
            <a:r>
              <a:rPr b="0" lang="it-IT" sz="3600" spc="-111" strike="noStrike">
                <a:solidFill>
                  <a:srgbClr val="ffffff"/>
                </a:solidFill>
                <a:latin typeface="Arial"/>
                <a:ea typeface="Arial"/>
              </a:rPr>
              <a:t> sta acquistando i caratteri di un’epidemia a livello mondiale, colpendo bambini, adolescenti, adulti, donne in gravidanza e in allattamento e anziani.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282" name="Жители северных стран, включая Россию"/>
          <p:cNvSpPr/>
          <p:nvPr/>
        </p:nvSpPr>
        <p:spPr>
          <a:xfrm>
            <a:off x="15971400" y="1044000"/>
            <a:ext cx="5709600" cy="12376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it-IT" sz="3000" spc="-94" strike="noStrike">
                <a:solidFill>
                  <a:srgbClr val="ffffff"/>
                </a:solidFill>
                <a:latin typeface="Arial"/>
                <a:ea typeface="Arial"/>
              </a:rPr>
              <a:t>Abitanti di paesi del Nord del mondo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283" name="Люди с заболеваниями кишечника, печени или почек"/>
          <p:cNvSpPr/>
          <p:nvPr/>
        </p:nvSpPr>
        <p:spPr>
          <a:xfrm>
            <a:off x="15971400" y="3230640"/>
            <a:ext cx="6422040" cy="12376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it-IT" sz="3000" spc="-94" strike="noStrike">
                <a:solidFill>
                  <a:srgbClr val="ffffff"/>
                </a:solidFill>
                <a:latin typeface="Arial"/>
                <a:ea typeface="Arial"/>
              </a:rPr>
              <a:t>Persone con malattie intestinali, epatiche o renali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284" name="Взрослые с избыточной массой тела и нарушением всасывания жиров"/>
          <p:cNvSpPr/>
          <p:nvPr/>
        </p:nvSpPr>
        <p:spPr>
          <a:xfrm>
            <a:off x="15946920" y="5417280"/>
            <a:ext cx="6422040" cy="12376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it-IT" sz="3000" spc="-94" strike="noStrike">
                <a:solidFill>
                  <a:srgbClr val="ffffff"/>
                </a:solidFill>
                <a:latin typeface="Arial"/>
                <a:ea typeface="Arial"/>
              </a:rPr>
              <a:t>Individui in sovrappeso e con disfunzioni nell’assorbimento dei grassi 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285" name="Часто болеющие"/>
          <p:cNvSpPr/>
          <p:nvPr/>
        </p:nvSpPr>
        <p:spPr>
          <a:xfrm>
            <a:off x="15971400" y="7604280"/>
            <a:ext cx="6422040" cy="12376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it-IT" sz="3000" spc="-94" strike="noStrike">
                <a:solidFill>
                  <a:srgbClr val="ffffff"/>
                </a:solidFill>
                <a:latin typeface="Arial"/>
                <a:ea typeface="Arial"/>
              </a:rPr>
              <a:t>Persone con salute cagionevole, spesso malate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286" name="Обладатели смуглой кожи"/>
          <p:cNvSpPr/>
          <p:nvPr/>
        </p:nvSpPr>
        <p:spPr>
          <a:xfrm>
            <a:off x="15971400" y="9823320"/>
            <a:ext cx="6422040" cy="689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it-IT" sz="3000" spc="-94" strike="noStrike">
                <a:solidFill>
                  <a:srgbClr val="ffffff"/>
                </a:solidFill>
                <a:latin typeface="Arial"/>
                <a:ea typeface="Arial"/>
              </a:rPr>
              <a:t>Persone dalla pelle scura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287" name="Пожилые люди"/>
          <p:cNvSpPr/>
          <p:nvPr/>
        </p:nvSpPr>
        <p:spPr>
          <a:xfrm>
            <a:off x="15971400" y="11903400"/>
            <a:ext cx="6422040" cy="689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71280" rIns="71280" tIns="71280" bIns="7128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it-IT" sz="3000" spc="-94" strike="noStrike">
                <a:solidFill>
                  <a:srgbClr val="ffffff"/>
                </a:solidFill>
                <a:latin typeface="Arial"/>
                <a:ea typeface="Arial"/>
              </a:rPr>
              <a:t>Persone anziane</a:t>
            </a:r>
            <a:endParaRPr b="0" lang="ru-RU" sz="3000" spc="-1" strike="noStrike">
              <a:latin typeface="Arial"/>
            </a:endParaRPr>
          </a:p>
        </p:txBody>
      </p:sp>
      <p:sp>
        <p:nvSpPr>
          <p:cNvPr id="288" name="Кружок"/>
          <p:cNvSpPr/>
          <p:nvPr/>
        </p:nvSpPr>
        <p:spPr>
          <a:xfrm>
            <a:off x="11310840" y="1506960"/>
            <a:ext cx="311040" cy="311040"/>
          </a:xfrm>
          <a:prstGeom prst="ellipse">
            <a:avLst/>
          </a:prstGeom>
          <a:solidFill>
            <a:srgbClr val="faf0a3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9" name="Кружок"/>
          <p:cNvSpPr/>
          <p:nvPr/>
        </p:nvSpPr>
        <p:spPr>
          <a:xfrm>
            <a:off x="13982040" y="1112760"/>
            <a:ext cx="1150560" cy="1150560"/>
          </a:xfrm>
          <a:prstGeom prst="ellipse">
            <a:avLst/>
          </a:prstGeom>
          <a:noFill/>
          <a:ln w="38100">
            <a:solidFill>
              <a:srgbClr val="f9f1a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0" name="Линия"/>
          <p:cNvSpPr/>
          <p:nvPr/>
        </p:nvSpPr>
        <p:spPr>
          <a:xfrm>
            <a:off x="11413080" y="1662480"/>
            <a:ext cx="2574720" cy="720"/>
          </a:xfrm>
          <a:prstGeom prst="line">
            <a:avLst/>
          </a:prstGeom>
          <a:ln w="38100">
            <a:solidFill>
              <a:srgbClr val="fdf09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1" name="Кружок"/>
          <p:cNvSpPr/>
          <p:nvPr/>
        </p:nvSpPr>
        <p:spPr>
          <a:xfrm>
            <a:off x="12442320" y="3605040"/>
            <a:ext cx="311040" cy="311040"/>
          </a:xfrm>
          <a:prstGeom prst="ellipse">
            <a:avLst/>
          </a:prstGeom>
          <a:solidFill>
            <a:srgbClr val="faf0a3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2" name="Кружок"/>
          <p:cNvSpPr/>
          <p:nvPr/>
        </p:nvSpPr>
        <p:spPr>
          <a:xfrm>
            <a:off x="13982040" y="3210480"/>
            <a:ext cx="1150560" cy="1150560"/>
          </a:xfrm>
          <a:prstGeom prst="ellipse">
            <a:avLst/>
          </a:prstGeom>
          <a:noFill/>
          <a:ln w="38100">
            <a:solidFill>
              <a:srgbClr val="f9f1a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3" name="Линия"/>
          <p:cNvSpPr/>
          <p:nvPr/>
        </p:nvSpPr>
        <p:spPr>
          <a:xfrm>
            <a:off x="12570120" y="3760560"/>
            <a:ext cx="1411920" cy="720"/>
          </a:xfrm>
          <a:prstGeom prst="line">
            <a:avLst/>
          </a:prstGeom>
          <a:ln w="38100">
            <a:solidFill>
              <a:srgbClr val="fdf09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4" name="Кружок"/>
          <p:cNvSpPr/>
          <p:nvPr/>
        </p:nvSpPr>
        <p:spPr>
          <a:xfrm>
            <a:off x="12945240" y="5727960"/>
            <a:ext cx="311040" cy="311040"/>
          </a:xfrm>
          <a:prstGeom prst="ellipse">
            <a:avLst/>
          </a:prstGeom>
          <a:solidFill>
            <a:srgbClr val="faf0a3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5" name="Кружок"/>
          <p:cNvSpPr/>
          <p:nvPr/>
        </p:nvSpPr>
        <p:spPr>
          <a:xfrm>
            <a:off x="13982040" y="5333760"/>
            <a:ext cx="1150560" cy="1150560"/>
          </a:xfrm>
          <a:prstGeom prst="ellipse">
            <a:avLst/>
          </a:prstGeom>
          <a:noFill/>
          <a:ln w="38100">
            <a:solidFill>
              <a:srgbClr val="f9f1a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6" name="Линия"/>
          <p:cNvSpPr/>
          <p:nvPr/>
        </p:nvSpPr>
        <p:spPr>
          <a:xfrm>
            <a:off x="13047480" y="5883480"/>
            <a:ext cx="947880" cy="720"/>
          </a:xfrm>
          <a:prstGeom prst="line">
            <a:avLst/>
          </a:prstGeom>
          <a:ln w="38100">
            <a:solidFill>
              <a:srgbClr val="fdf09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7" name="Кружок"/>
          <p:cNvSpPr/>
          <p:nvPr/>
        </p:nvSpPr>
        <p:spPr>
          <a:xfrm>
            <a:off x="12894480" y="7902000"/>
            <a:ext cx="311040" cy="311040"/>
          </a:xfrm>
          <a:prstGeom prst="ellipse">
            <a:avLst/>
          </a:prstGeom>
          <a:solidFill>
            <a:srgbClr val="faf0a3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8" name="Кружок"/>
          <p:cNvSpPr/>
          <p:nvPr/>
        </p:nvSpPr>
        <p:spPr>
          <a:xfrm>
            <a:off x="13982040" y="7507800"/>
            <a:ext cx="1150560" cy="1150560"/>
          </a:xfrm>
          <a:prstGeom prst="ellipse">
            <a:avLst/>
          </a:prstGeom>
          <a:noFill/>
          <a:ln w="38100">
            <a:solidFill>
              <a:srgbClr val="f9f1a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9" name="Линия"/>
          <p:cNvSpPr/>
          <p:nvPr/>
        </p:nvSpPr>
        <p:spPr>
          <a:xfrm>
            <a:off x="13021920" y="8057880"/>
            <a:ext cx="948240" cy="360"/>
          </a:xfrm>
          <a:prstGeom prst="line">
            <a:avLst/>
          </a:prstGeom>
          <a:ln w="38100">
            <a:solidFill>
              <a:srgbClr val="fdf09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0" name="Кружок"/>
          <p:cNvSpPr/>
          <p:nvPr/>
        </p:nvSpPr>
        <p:spPr>
          <a:xfrm>
            <a:off x="12289680" y="10012320"/>
            <a:ext cx="311040" cy="311040"/>
          </a:xfrm>
          <a:prstGeom prst="ellipse">
            <a:avLst/>
          </a:prstGeom>
          <a:solidFill>
            <a:srgbClr val="faf0a3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1" name="Кружок"/>
          <p:cNvSpPr/>
          <p:nvPr/>
        </p:nvSpPr>
        <p:spPr>
          <a:xfrm>
            <a:off x="13982040" y="9618120"/>
            <a:ext cx="1150560" cy="1150560"/>
          </a:xfrm>
          <a:prstGeom prst="ellipse">
            <a:avLst/>
          </a:prstGeom>
          <a:noFill/>
          <a:ln w="38100">
            <a:solidFill>
              <a:srgbClr val="f9f1a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2" name="Линия"/>
          <p:cNvSpPr/>
          <p:nvPr/>
        </p:nvSpPr>
        <p:spPr>
          <a:xfrm>
            <a:off x="12354120" y="10168200"/>
            <a:ext cx="1607400" cy="360"/>
          </a:xfrm>
          <a:prstGeom prst="line">
            <a:avLst/>
          </a:prstGeom>
          <a:ln w="38100">
            <a:solidFill>
              <a:srgbClr val="fdf09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3" name="Кружок"/>
          <p:cNvSpPr/>
          <p:nvPr/>
        </p:nvSpPr>
        <p:spPr>
          <a:xfrm>
            <a:off x="11073960" y="12092760"/>
            <a:ext cx="311040" cy="311040"/>
          </a:xfrm>
          <a:prstGeom prst="ellipse">
            <a:avLst/>
          </a:prstGeom>
          <a:solidFill>
            <a:srgbClr val="faf0a3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4" name="Кружок"/>
          <p:cNvSpPr/>
          <p:nvPr/>
        </p:nvSpPr>
        <p:spPr>
          <a:xfrm>
            <a:off x="13982040" y="11698560"/>
            <a:ext cx="1150560" cy="1150560"/>
          </a:xfrm>
          <a:prstGeom prst="ellipse">
            <a:avLst/>
          </a:prstGeom>
          <a:noFill/>
          <a:ln w="38100">
            <a:solidFill>
              <a:srgbClr val="f9f1a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5" name="Линия"/>
          <p:cNvSpPr/>
          <p:nvPr/>
        </p:nvSpPr>
        <p:spPr>
          <a:xfrm>
            <a:off x="11150640" y="12248280"/>
            <a:ext cx="2843640" cy="720"/>
          </a:xfrm>
          <a:prstGeom prst="line">
            <a:avLst/>
          </a:prstGeom>
          <a:ln w="38100">
            <a:solidFill>
              <a:srgbClr val="fdf098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06" name="image35.png" descr="image35.png"/>
          <p:cNvPicPr/>
          <p:nvPr/>
        </p:nvPicPr>
        <p:blipFill>
          <a:blip r:embed="rId5"/>
          <a:stretch/>
        </p:blipFill>
        <p:spPr>
          <a:xfrm>
            <a:off x="14098680" y="7581600"/>
            <a:ext cx="916560" cy="1002960"/>
          </a:xfrm>
          <a:prstGeom prst="rect">
            <a:avLst/>
          </a:prstGeom>
          <a:ln w="12700">
            <a:noFill/>
          </a:ln>
        </p:spPr>
      </p:pic>
      <p:pic>
        <p:nvPicPr>
          <p:cNvPr id="307" name="image36.png" descr="image36.png"/>
          <p:cNvPicPr/>
          <p:nvPr/>
        </p:nvPicPr>
        <p:blipFill>
          <a:blip r:embed="rId6"/>
          <a:stretch/>
        </p:blipFill>
        <p:spPr>
          <a:xfrm>
            <a:off x="14065200" y="1124280"/>
            <a:ext cx="983880" cy="1076400"/>
          </a:xfrm>
          <a:prstGeom prst="rect">
            <a:avLst/>
          </a:prstGeom>
          <a:ln w="12700">
            <a:noFill/>
          </a:ln>
        </p:spPr>
      </p:pic>
      <p:pic>
        <p:nvPicPr>
          <p:cNvPr id="308" name="image37.png" descr="image37.png"/>
          <p:cNvPicPr/>
          <p:nvPr/>
        </p:nvPicPr>
        <p:blipFill>
          <a:blip r:embed="rId7"/>
          <a:stretch/>
        </p:blipFill>
        <p:spPr>
          <a:xfrm>
            <a:off x="14077800" y="3247560"/>
            <a:ext cx="983880" cy="1076400"/>
          </a:xfrm>
          <a:prstGeom prst="rect">
            <a:avLst/>
          </a:prstGeom>
          <a:ln w="12700">
            <a:noFill/>
          </a:ln>
        </p:spPr>
      </p:pic>
      <p:pic>
        <p:nvPicPr>
          <p:cNvPr id="309" name="image32.png" descr="image32.png"/>
          <p:cNvPicPr/>
          <p:nvPr/>
        </p:nvPicPr>
        <p:blipFill>
          <a:blip r:embed="rId8"/>
          <a:stretch/>
        </p:blipFill>
        <p:spPr>
          <a:xfrm>
            <a:off x="14238360" y="11806200"/>
            <a:ext cx="637200" cy="884160"/>
          </a:xfrm>
          <a:prstGeom prst="rect">
            <a:avLst/>
          </a:prstGeom>
          <a:ln w="12700">
            <a:noFill/>
          </a:ln>
        </p:spPr>
      </p:pic>
      <p:pic>
        <p:nvPicPr>
          <p:cNvPr id="310" name="image38.png" descr="image38.png"/>
          <p:cNvPicPr/>
          <p:nvPr/>
        </p:nvPicPr>
        <p:blipFill>
          <a:blip r:embed="rId9"/>
          <a:stretch/>
        </p:blipFill>
        <p:spPr>
          <a:xfrm>
            <a:off x="14153040" y="5466960"/>
            <a:ext cx="807840" cy="884160"/>
          </a:xfrm>
          <a:prstGeom prst="rect">
            <a:avLst/>
          </a:prstGeom>
          <a:ln w="12700">
            <a:noFill/>
          </a:ln>
        </p:spPr>
      </p:pic>
      <p:pic>
        <p:nvPicPr>
          <p:cNvPr id="311" name="image39.png" descr="image39.png"/>
          <p:cNvPicPr/>
          <p:nvPr/>
        </p:nvPicPr>
        <p:blipFill>
          <a:blip r:embed="rId10"/>
          <a:stretch/>
        </p:blipFill>
        <p:spPr>
          <a:xfrm>
            <a:off x="14078160" y="9677520"/>
            <a:ext cx="956520" cy="1046520"/>
          </a:xfrm>
          <a:prstGeom prst="rect">
            <a:avLst/>
          </a:prstGeom>
          <a:ln w="12700">
            <a:noFill/>
          </a:ln>
        </p:spPr>
      </p:pic>
      <p:sp>
        <p:nvSpPr>
          <p:cNvPr id="312" name="TextBox 45"/>
          <p:cNvSpPr/>
          <p:nvPr/>
        </p:nvSpPr>
        <p:spPr>
          <a:xfrm>
            <a:off x="5677200" y="10356840"/>
            <a:ext cx="304200" cy="548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horzOverflow="overflow" vertOverflow="overflow" lIns="45720" rIns="4572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3000" spc="-1" strike="noStrike">
                <a:solidFill>
                  <a:srgbClr val="ffffff"/>
                </a:solidFill>
                <a:latin typeface="Arial"/>
                <a:ea typeface="Arial"/>
              </a:rPr>
              <a:t>4</a:t>
            </a:r>
            <a:endParaRPr b="0" lang="ru-RU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</TotalTime>
  <Application>LibreOffice/7.1.0.3$Windows_X86_64 LibreOffice_project/f6099ecf3d29644b5008cc8f48f42f4a40986e4c</Application>
  <AppVersion>15.0000</AppVersion>
  <Words>2138</Words>
  <Paragraphs>151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Ekaterina.Zhuravel</dc:creator>
  <dc:description/>
  <dc:language>ru-RU</dc:language>
  <cp:lastModifiedBy/>
  <dcterms:modified xsi:type="dcterms:W3CDTF">2023-04-04T15:46:51Z</dcterms:modified>
  <cp:revision>48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7</vt:i4>
  </property>
  <property fmtid="{D5CDD505-2E9C-101B-9397-08002B2CF9AE}" pid="3" name="PresentationFormat">
    <vt:lpwstr>Произвольный</vt:lpwstr>
  </property>
  <property fmtid="{D5CDD505-2E9C-101B-9397-08002B2CF9AE}" pid="4" name="Slides">
    <vt:i4>14</vt:i4>
  </property>
</Properties>
</file>